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7560000" cy="10692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jpg"/><Relationship Id="rId4" Type="http://schemas.openxmlformats.org/officeDocument/2006/relationships/image" Target="../media/image7.jpg"/><Relationship Id="rId5" Type="http://schemas.openxmlformats.org/officeDocument/2006/relationships/image" Target="../media/image8.jpg"/><Relationship Id="rId6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560000" cy="10692000"/>
          </a:xfrm>
          <a:prstGeom prst="rect">
            <a:avLst/>
          </a:prstGeom>
          <a:solidFill>
            <a:srgbClr val="FCFA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68000" y="413999"/>
            <a:ext cx="4320000" cy="216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800" b="1" i="0" spc="200">
                <a:solidFill>
                  <a:srgbClr val="9A5C00"/>
                </a:solidFill>
                <a:latin typeface="Source Sans 3"/>
              </a:rPr>
              <a:t>KÄSE-DEGUSTATION FÜR ZU HAUSE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8000" y="648000"/>
            <a:ext cx="4680000" cy="54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2700" b="1" i="0">
                <a:solidFill>
                  <a:srgbClr val="424F5C"/>
                </a:solidFill>
                <a:latin typeface="Bitter"/>
              </a:rPr>
              <a:t>Herkunft und Handwerk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8000" y="1206000"/>
            <a:ext cx="4680000" cy="324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1500" b="0" i="0">
                <a:solidFill>
                  <a:srgbClr val="9A5C00"/>
                </a:solidFill>
                <a:latin typeface="Caveat"/>
              </a:rPr>
              <a:t>— kann man eine Region schmecken?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36000" y="413999"/>
            <a:ext cx="1655999" cy="792000"/>
          </a:xfrm>
          <a:prstGeom prst="roundRect">
            <a:avLst>
              <a:gd name="adj" fmla="val 6000"/>
            </a:avLst>
          </a:prstGeom>
          <a:solidFill>
            <a:srgbClr val="FCF3E1"/>
          </a:solidFill>
          <a:ln w="9525">
            <a:solidFill>
              <a:srgbClr val="EEA842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36000" y="540000"/>
            <a:ext cx="1655999" cy="54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sz="800" b="1" i="0">
                <a:solidFill>
                  <a:srgbClr val="9A5C00"/>
                </a:solidFill>
                <a:latin typeface="Source Sans 3"/>
              </a:rPr>
              <a:t>IHR LOGO
</a:t>
            </a:r>
            <a:r>
              <a:rPr sz="800" b="0" i="0">
                <a:solidFill>
                  <a:srgbClr val="9A5C00"/>
                </a:solidFill>
                <a:latin typeface="Source Sans 3"/>
              </a:rPr>
              <a:t>hier einfügen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8000" y="1655999"/>
            <a:ext cx="6623999" cy="648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1000" b="0" i="0">
                <a:solidFill>
                  <a:srgbClr val="5A5246"/>
                </a:solidFill>
                <a:latin typeface="Source Sans 3"/>
              </a:rPr>
              <a:t>Vier Käse aus dem Alpenbogen im direkten Vergleich. Das Infoblatt zeigt, wie die Regionen ihre Entstehung prägen. Hier halten Sie das Ergebnis in der Hand — und probieren von mild nach kräftig. Die Anleitung steht auf der Rückseite.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68000" y="2412000"/>
            <a:ext cx="6623999" cy="1710000"/>
          </a:xfrm>
          <a:prstGeom prst="roundRect">
            <a:avLst>
              <a:gd name="adj" fmla="val 6000"/>
            </a:avLst>
          </a:prstGeom>
          <a:solidFill>
            <a:srgbClr val="FCFAF5"/>
          </a:solidFill>
          <a:ln w="9525">
            <a:solidFill>
              <a:srgbClr val="EBE2C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0" name="Picture 9" descr="blatt-2052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999" y="2592000"/>
            <a:ext cx="1044000" cy="1152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980000" y="2610000"/>
            <a:ext cx="4104000" cy="27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1300" b="1" i="0">
                <a:solidFill>
                  <a:srgbClr val="424F5C"/>
                </a:solidFill>
                <a:latin typeface="Bitter"/>
              </a:rPr>
              <a:t>Allgäu · Allgäuer Alpkäse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80000" y="2880000"/>
            <a:ext cx="4104000" cy="198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840" b="0" i="0">
                <a:solidFill>
                  <a:srgbClr val="6A6360"/>
                </a:solidFill>
                <a:latin typeface="Source Sans 3"/>
              </a:rPr>
              <a:t>Dorf-Sennerei Hopfen · Deutschland · mind. 5 Monate gereift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80000" y="3096000"/>
            <a:ext cx="4104000" cy="97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4000"/>
              </a:lnSpc>
            </a:pPr>
            <a:r>
              <a:rPr sz="860" b="1" i="0">
                <a:solidFill>
                  <a:srgbClr val="424F5C"/>
                </a:solidFill>
                <a:latin typeface="Source Sans 3"/>
              </a:rPr>
              <a:t>Herkunft: </a:t>
            </a:r>
            <a:r>
              <a:rPr sz="860" b="0" i="0">
                <a:solidFill>
                  <a:srgbClr val="5A5246"/>
                </a:solidFill>
                <a:latin typeface="Source Sans 3"/>
              </a:rPr>
              <a:t>Die Sennerei Hopfen verkäst seit über 100 Jahren täglich die silagefreie Heumilch umliegender Höfe.
</a:t>
            </a:r>
            <a:r>
              <a:rPr sz="860" b="1" i="0">
                <a:solidFill>
                  <a:srgbClr val="424F5C"/>
                </a:solidFill>
                <a:latin typeface="Source Sans 3"/>
              </a:rPr>
              <a:t>Machart: </a:t>
            </a:r>
            <a:r>
              <a:rPr sz="860" b="0" i="0">
                <a:solidFill>
                  <a:srgbClr val="5A5246"/>
                </a:solidFill>
                <a:latin typeface="Source Sans 3"/>
              </a:rPr>
              <a:t>Kupferkessel, eigene Kulturen, handgeschmierte Rinde.
</a:t>
            </a:r>
            <a:r>
              <a:rPr sz="860" b="1" i="0">
                <a:solidFill>
                  <a:srgbClr val="424F5C"/>
                </a:solidFill>
                <a:latin typeface="Source Sans 3"/>
              </a:rPr>
              <a:t>Beim Probieren: </a:t>
            </a:r>
            <a:r>
              <a:rPr sz="860" b="0" i="0">
                <a:solidFill>
                  <a:srgbClr val="5A5246"/>
                </a:solidFill>
                <a:latin typeface="Source Sans 3"/>
              </a:rPr>
              <a:t>Butter und Zitrus, würziger Beginn, langer Nachhall.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192000" y="2628000"/>
            <a:ext cx="756000" cy="216000"/>
          </a:xfrm>
          <a:prstGeom prst="rect">
            <a:avLst/>
          </a:prstGeom>
          <a:solidFill>
            <a:srgbClr val="FCF3E1"/>
          </a:solidFill>
          <a:ln w="6350">
            <a:solidFill>
              <a:srgbClr val="EEA84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228000" y="2649600"/>
            <a:ext cx="684000" cy="216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>
              <a:lnSpc>
                <a:spcPct val="125000"/>
              </a:lnSpc>
            </a:pPr>
            <a:r>
              <a:rPr sz="900" b="0" i="0">
                <a:solidFill>
                  <a:srgbClr val="9A5C00"/>
                </a:solidFill>
                <a:latin typeface="Source Sans 3"/>
              </a:rPr>
              <a:t>ca. 150 g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192000" y="2898000"/>
            <a:ext cx="756000" cy="270000"/>
          </a:xfrm>
          <a:prstGeom prst="rect">
            <a:avLst/>
          </a:prstGeom>
          <a:solidFill>
            <a:srgbClr val="FCF3E1"/>
          </a:solidFill>
          <a:ln w="6350">
            <a:solidFill>
              <a:srgbClr val="EEA84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228000" y="2919600"/>
            <a:ext cx="684000" cy="27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>
              <a:lnSpc>
                <a:spcPct val="125000"/>
              </a:lnSpc>
            </a:pPr>
            <a:r>
              <a:rPr sz="1250" b="1" i="0">
                <a:solidFill>
                  <a:srgbClr val="3F6491"/>
                </a:solidFill>
                <a:latin typeface="Source Sans 3"/>
              </a:rPr>
              <a:t>0,00 €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68000" y="4266000"/>
            <a:ext cx="6623999" cy="1710000"/>
          </a:xfrm>
          <a:prstGeom prst="roundRect">
            <a:avLst>
              <a:gd name="adj" fmla="val 6000"/>
            </a:avLst>
          </a:prstGeom>
          <a:solidFill>
            <a:srgbClr val="FCFAF5"/>
          </a:solidFill>
          <a:ln w="9525">
            <a:solidFill>
              <a:srgbClr val="EBE2C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19" name="Picture 18" descr="blatt-1016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000" y="4981371"/>
            <a:ext cx="1187999" cy="61662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980000" y="4464000"/>
            <a:ext cx="4104000" cy="27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1300" b="1" i="0">
                <a:solidFill>
                  <a:srgbClr val="424F5C"/>
                </a:solidFill>
                <a:latin typeface="Bitter"/>
              </a:rPr>
              <a:t>Savoyen · Meule de Savoie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80000" y="4734000"/>
            <a:ext cx="4104000" cy="198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840" b="0" i="0">
                <a:solidFill>
                  <a:srgbClr val="6A6360"/>
                </a:solidFill>
                <a:latin typeface="Source Sans 3"/>
              </a:rPr>
              <a:t>Coopérative de Yenne · Frankreich · mind. 6 Monate gereift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80000" y="4950000"/>
            <a:ext cx="4104000" cy="97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4000"/>
              </a:lnSpc>
            </a:pPr>
            <a:r>
              <a:rPr sz="860" b="1" i="0">
                <a:solidFill>
                  <a:srgbClr val="424F5C"/>
                </a:solidFill>
                <a:latin typeface="Source Sans 3"/>
              </a:rPr>
              <a:t>Herkunft: </a:t>
            </a:r>
            <a:r>
              <a:rPr sz="860" b="0" i="0">
                <a:solidFill>
                  <a:srgbClr val="5A5246"/>
                </a:solidFill>
                <a:latin typeface="Source Sans 3"/>
              </a:rPr>
              <a:t>Seit 1962 bündelt die Coopérative Laitière de Yenne die Milch von 48 Höfen und verkäst sie täglich frisch.
</a:t>
            </a:r>
            <a:r>
              <a:rPr sz="860" b="1" i="0">
                <a:solidFill>
                  <a:srgbClr val="424F5C"/>
                </a:solidFill>
                <a:latin typeface="Source Sans 3"/>
              </a:rPr>
              <a:t>Machart: </a:t>
            </a:r>
            <a:r>
              <a:rPr sz="860" b="0" i="0">
                <a:solidFill>
                  <a:srgbClr val="5A5246"/>
                </a:solidFill>
                <a:latin typeface="Source Sans 3"/>
              </a:rPr>
              <a:t>Laibe von 35 bis 45 kg, Reifung bei rund 9 °C; regelmäßig gesalzen, gerieben und gewendet.
</a:t>
            </a:r>
            <a:r>
              <a:rPr sz="860" b="1" i="0">
                <a:solidFill>
                  <a:srgbClr val="424F5C"/>
                </a:solidFill>
                <a:latin typeface="Source Sans 3"/>
              </a:rPr>
              <a:t>Beim Probieren: </a:t>
            </a:r>
            <a:r>
              <a:rPr sz="860" b="0" i="0">
                <a:solidFill>
                  <a:srgbClr val="5A5246"/>
                </a:solidFill>
                <a:latin typeface="Source Sans 3"/>
              </a:rPr>
              <a:t>saftig, zart schmelzend, feinnussig, milder Nachhall.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192000" y="4482000"/>
            <a:ext cx="756000" cy="216000"/>
          </a:xfrm>
          <a:prstGeom prst="rect">
            <a:avLst/>
          </a:prstGeom>
          <a:solidFill>
            <a:srgbClr val="FCF3E1"/>
          </a:solidFill>
          <a:ln w="6350">
            <a:solidFill>
              <a:srgbClr val="EEA84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228000" y="4503600"/>
            <a:ext cx="684000" cy="216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>
              <a:lnSpc>
                <a:spcPct val="125000"/>
              </a:lnSpc>
            </a:pPr>
            <a:r>
              <a:rPr sz="900" b="0" i="0">
                <a:solidFill>
                  <a:srgbClr val="9A5C00"/>
                </a:solidFill>
                <a:latin typeface="Source Sans 3"/>
              </a:rPr>
              <a:t>ca. 150 g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192000" y="4752000"/>
            <a:ext cx="756000" cy="270000"/>
          </a:xfrm>
          <a:prstGeom prst="rect">
            <a:avLst/>
          </a:prstGeom>
          <a:solidFill>
            <a:srgbClr val="FCF3E1"/>
          </a:solidFill>
          <a:ln w="6350">
            <a:solidFill>
              <a:srgbClr val="EEA84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228000" y="4773600"/>
            <a:ext cx="684000" cy="27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>
              <a:lnSpc>
                <a:spcPct val="125000"/>
              </a:lnSpc>
            </a:pPr>
            <a:r>
              <a:rPr sz="1250" b="1" i="0">
                <a:solidFill>
                  <a:srgbClr val="3F6491"/>
                </a:solidFill>
                <a:latin typeface="Source Sans 3"/>
              </a:rPr>
              <a:t>0,00 €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468000" y="6120000"/>
            <a:ext cx="6623999" cy="1710000"/>
          </a:xfrm>
          <a:prstGeom prst="roundRect">
            <a:avLst>
              <a:gd name="adj" fmla="val 6000"/>
            </a:avLst>
          </a:prstGeom>
          <a:solidFill>
            <a:srgbClr val="FCFAF5"/>
          </a:solidFill>
          <a:ln w="9525">
            <a:solidFill>
              <a:srgbClr val="EBE2C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28" name="Picture 27" descr="blatt-5006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000" y="6583628"/>
            <a:ext cx="1187999" cy="868371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1980000" y="6318000"/>
            <a:ext cx="4104000" cy="27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1300" b="1" i="0">
                <a:solidFill>
                  <a:srgbClr val="424F5C"/>
                </a:solidFill>
                <a:latin typeface="Bitter"/>
              </a:rPr>
              <a:t>Tirol · Schwarzberger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980000" y="6588000"/>
            <a:ext cx="4104000" cy="198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840" b="0" i="0">
                <a:solidFill>
                  <a:srgbClr val="6A6360"/>
                </a:solidFill>
                <a:latin typeface="Source Sans 3"/>
              </a:rPr>
              <a:t>Sennerei Danzl, Schwendt · Österreich · mind. 7 Monate gereift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980000" y="6803999"/>
            <a:ext cx="4104000" cy="97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4000"/>
              </a:lnSpc>
            </a:pPr>
            <a:r>
              <a:rPr sz="860" b="1" i="0">
                <a:solidFill>
                  <a:srgbClr val="424F5C"/>
                </a:solidFill>
                <a:latin typeface="Source Sans 3"/>
              </a:rPr>
              <a:t>Herkunft: </a:t>
            </a:r>
            <a:r>
              <a:rPr sz="860" b="0" i="0">
                <a:solidFill>
                  <a:srgbClr val="5A5246"/>
                </a:solidFill>
                <a:latin typeface="Source Sans 3"/>
              </a:rPr>
              <a:t>Rund 20 Bio-Höfe aus Schwendt liefern täglich Heumilch an die Sennerei Danzl. In Tirol macht Heumilch 41 Prozent der Milchanlieferung aus.
</a:t>
            </a:r>
            <a:r>
              <a:rPr sz="860" b="1" i="0">
                <a:solidFill>
                  <a:srgbClr val="424F5C"/>
                </a:solidFill>
                <a:latin typeface="Source Sans 3"/>
              </a:rPr>
              <a:t>Machart: </a:t>
            </a:r>
            <a:r>
              <a:rPr sz="860" b="0" i="0">
                <a:solidFill>
                  <a:srgbClr val="5A5246"/>
                </a:solidFill>
                <a:latin typeface="Source Sans 3"/>
              </a:rPr>
              <a:t>Rindenpflege mit Rotweinhefe, rund sieben Monate Reife.
</a:t>
            </a:r>
            <a:r>
              <a:rPr sz="860" b="1" i="0">
                <a:solidFill>
                  <a:srgbClr val="424F5C"/>
                </a:solidFill>
                <a:latin typeface="Source Sans 3"/>
              </a:rPr>
              <a:t>Beim Probieren: </a:t>
            </a:r>
            <a:r>
              <a:rPr sz="860" b="0" i="0">
                <a:solidFill>
                  <a:srgbClr val="5A5246"/>
                </a:solidFill>
                <a:latin typeface="Source Sans 3"/>
              </a:rPr>
              <a:t>kernig, dunkel und intensiv nussig, würziger Nachhall.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192000" y="6336000"/>
            <a:ext cx="756000" cy="216000"/>
          </a:xfrm>
          <a:prstGeom prst="rect">
            <a:avLst/>
          </a:prstGeom>
          <a:solidFill>
            <a:srgbClr val="FCF3E1"/>
          </a:solidFill>
          <a:ln w="6350">
            <a:solidFill>
              <a:srgbClr val="EEA84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228000" y="6357600"/>
            <a:ext cx="684000" cy="216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>
              <a:lnSpc>
                <a:spcPct val="125000"/>
              </a:lnSpc>
            </a:pPr>
            <a:r>
              <a:rPr sz="900" b="0" i="0">
                <a:solidFill>
                  <a:srgbClr val="9A5C00"/>
                </a:solidFill>
                <a:latin typeface="Source Sans 3"/>
              </a:rPr>
              <a:t>ca. 150 g</a:t>
            </a:r>
          </a:p>
        </p:txBody>
      </p:sp>
      <p:sp>
        <p:nvSpPr>
          <p:cNvPr id="34" name="Rectangle 33"/>
          <p:cNvSpPr/>
          <p:nvPr/>
        </p:nvSpPr>
        <p:spPr>
          <a:xfrm>
            <a:off x="6192000" y="6606000"/>
            <a:ext cx="756000" cy="270000"/>
          </a:xfrm>
          <a:prstGeom prst="rect">
            <a:avLst/>
          </a:prstGeom>
          <a:solidFill>
            <a:srgbClr val="FCF3E1"/>
          </a:solidFill>
          <a:ln w="6350">
            <a:solidFill>
              <a:srgbClr val="EEA84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6228000" y="6627600"/>
            <a:ext cx="684000" cy="27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>
              <a:lnSpc>
                <a:spcPct val="125000"/>
              </a:lnSpc>
            </a:pPr>
            <a:r>
              <a:rPr sz="1250" b="1" i="0">
                <a:solidFill>
                  <a:srgbClr val="3F6491"/>
                </a:solidFill>
                <a:latin typeface="Source Sans 3"/>
              </a:rPr>
              <a:t>0,00 €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468000" y="7974000"/>
            <a:ext cx="6623999" cy="1710000"/>
          </a:xfrm>
          <a:prstGeom prst="roundRect">
            <a:avLst>
              <a:gd name="adj" fmla="val 6000"/>
            </a:avLst>
          </a:prstGeom>
          <a:solidFill>
            <a:srgbClr val="FCFAF5"/>
          </a:solidFill>
          <a:ln w="9525">
            <a:solidFill>
              <a:srgbClr val="EBE2C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37" name="Picture 36" descr="blatt-7005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000" y="8348418"/>
            <a:ext cx="1188000" cy="957581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1980000" y="8172000"/>
            <a:ext cx="4104000" cy="27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1300" b="1" i="0">
                <a:solidFill>
                  <a:srgbClr val="424F5C"/>
                </a:solidFill>
                <a:latin typeface="Bitter"/>
              </a:rPr>
              <a:t>Waadtländer Alpen · L’Etivaz AOP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980000" y="8442000"/>
            <a:ext cx="4104000" cy="198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840" b="0" i="0">
                <a:solidFill>
                  <a:srgbClr val="6A6360"/>
                </a:solidFill>
                <a:latin typeface="Source Sans 3"/>
              </a:rPr>
              <a:t>Coopérative de L’Etivaz · Schweiz · nur im Alpsommer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980000" y="8658000"/>
            <a:ext cx="4104000" cy="97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4000"/>
              </a:lnSpc>
            </a:pPr>
            <a:r>
              <a:rPr sz="860" b="1" i="0">
                <a:solidFill>
                  <a:srgbClr val="424F5C"/>
                </a:solidFill>
                <a:latin typeface="Source Sans 3"/>
              </a:rPr>
              <a:t>Herkunft: </a:t>
            </a:r>
            <a:r>
              <a:rPr sz="860" b="0" i="0">
                <a:solidFill>
                  <a:srgbClr val="5A5246"/>
                </a:solidFill>
                <a:latin typeface="Source Sans 3"/>
              </a:rPr>
              <a:t>Vom 10. Mai bis 10. Oktober wird direkt auf der Alp gekäst.
</a:t>
            </a:r>
            <a:r>
              <a:rPr sz="860" b="1" i="0">
                <a:solidFill>
                  <a:srgbClr val="424F5C"/>
                </a:solidFill>
                <a:latin typeface="Source Sans 3"/>
              </a:rPr>
              <a:t>Machart: </a:t>
            </a:r>
            <a:r>
              <a:rPr sz="860" b="0" i="0">
                <a:solidFill>
                  <a:srgbClr val="5A5246"/>
                </a:solidFill>
                <a:latin typeface="Source Sans 3"/>
              </a:rPr>
              <a:t>Kupferkessel über Holzfeuer; gemeinsame Reifung im Dorf.
</a:t>
            </a:r>
            <a:r>
              <a:rPr sz="860" b="1" i="0">
                <a:solidFill>
                  <a:srgbClr val="424F5C"/>
                </a:solidFill>
                <a:latin typeface="Source Sans 3"/>
              </a:rPr>
              <a:t>Beim Probieren: </a:t>
            </a:r>
            <a:r>
              <a:rPr sz="860" b="0" i="0">
                <a:solidFill>
                  <a:srgbClr val="5A5246"/>
                </a:solidFill>
                <a:latin typeface="Source Sans 3"/>
              </a:rPr>
              <a:t>kräftig, fruchtig und kräuterwürzig, feine Nussigkeit, ein Hauch Rauch.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192000" y="8190000"/>
            <a:ext cx="756000" cy="216000"/>
          </a:xfrm>
          <a:prstGeom prst="rect">
            <a:avLst/>
          </a:prstGeom>
          <a:solidFill>
            <a:srgbClr val="FCF3E1"/>
          </a:solidFill>
          <a:ln w="6350">
            <a:solidFill>
              <a:srgbClr val="EEA84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6228000" y="8211600"/>
            <a:ext cx="684000" cy="216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>
              <a:lnSpc>
                <a:spcPct val="125000"/>
              </a:lnSpc>
            </a:pPr>
            <a:r>
              <a:rPr sz="900" b="0" i="0">
                <a:solidFill>
                  <a:srgbClr val="9A5C00"/>
                </a:solidFill>
                <a:latin typeface="Source Sans 3"/>
              </a:rPr>
              <a:t>ca. 150 g</a:t>
            </a:r>
          </a:p>
        </p:txBody>
      </p:sp>
      <p:sp>
        <p:nvSpPr>
          <p:cNvPr id="43" name="Rectangle 42"/>
          <p:cNvSpPr/>
          <p:nvPr/>
        </p:nvSpPr>
        <p:spPr>
          <a:xfrm>
            <a:off x="6192000" y="8460000"/>
            <a:ext cx="756000" cy="270000"/>
          </a:xfrm>
          <a:prstGeom prst="rect">
            <a:avLst/>
          </a:prstGeom>
          <a:solidFill>
            <a:srgbClr val="FCF3E1"/>
          </a:solidFill>
          <a:ln w="6350">
            <a:solidFill>
              <a:srgbClr val="EEA84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6228000" y="8481600"/>
            <a:ext cx="684000" cy="27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>
              <a:lnSpc>
                <a:spcPct val="125000"/>
              </a:lnSpc>
            </a:pPr>
            <a:r>
              <a:rPr sz="1250" b="1" i="0">
                <a:solidFill>
                  <a:srgbClr val="3F6491"/>
                </a:solidFill>
                <a:latin typeface="Source Sans 3"/>
              </a:rPr>
              <a:t>0,00 €</a:t>
            </a:r>
          </a:p>
        </p:txBody>
      </p:sp>
      <p:sp>
        <p:nvSpPr>
          <p:cNvPr id="45" name="Rectangle 44"/>
          <p:cNvSpPr/>
          <p:nvPr/>
        </p:nvSpPr>
        <p:spPr>
          <a:xfrm>
            <a:off x="468000" y="10008000"/>
            <a:ext cx="6623999" cy="10800"/>
          </a:xfrm>
          <a:prstGeom prst="rect">
            <a:avLst/>
          </a:prstGeom>
          <a:solidFill>
            <a:srgbClr val="EBE2C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6" name="TextBox 45"/>
          <p:cNvSpPr txBox="1"/>
          <p:nvPr/>
        </p:nvSpPr>
        <p:spPr>
          <a:xfrm>
            <a:off x="468000" y="10134000"/>
            <a:ext cx="4896000" cy="43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5000"/>
              </a:lnSpc>
            </a:pPr>
            <a:r>
              <a:rPr sz="800" b="0" i="0">
                <a:solidFill>
                  <a:srgbClr val="6A6360"/>
                </a:solidFill>
                <a:latin typeface="Source Sans 3"/>
              </a:rPr>
              <a:t>Drei der vier entstehen ganzjährig in Dorfsennereien und Talkooperativen — der L’Etivaz nur im Alpsommer oben auf der Alp. Alle vier aus Rohmilch: Sie bringt eine vielfältige Mikroflora mit, die zum Charakter beiträgt.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5616000" y="10170000"/>
            <a:ext cx="1475999" cy="259200"/>
          </a:xfrm>
          <a:prstGeom prst="roundRect">
            <a:avLst>
              <a:gd name="adj" fmla="val 12000"/>
            </a:avLst>
          </a:prstGeom>
          <a:solidFill>
            <a:srgbClr val="5C6B5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5616000" y="10231200"/>
            <a:ext cx="1475999" cy="18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sz="760" b="1" i="0" spc="80">
                <a:solidFill>
                  <a:srgbClr val="F7F3EB"/>
                </a:solidFill>
                <a:latin typeface="Source Sans 3"/>
              </a:rPr>
              <a:t>100 % BIO &amp; ROHMILCH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560000" cy="10692000"/>
          </a:xfrm>
          <a:prstGeom prst="rect">
            <a:avLst/>
          </a:prstGeom>
          <a:solidFill>
            <a:srgbClr val="FCFA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68000" y="432000"/>
            <a:ext cx="4320000" cy="36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1700" b="1" i="0">
                <a:solidFill>
                  <a:srgbClr val="424F5C"/>
                </a:solidFill>
                <a:latin typeface="Bitter"/>
              </a:rPr>
              <a:t>So gelingt Ihre Spurensuche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60000" y="522000"/>
            <a:ext cx="2232000" cy="216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>
              <a:lnSpc>
                <a:spcPct val="125000"/>
              </a:lnSpc>
            </a:pPr>
            <a:r>
              <a:rPr sz="800" b="1" i="0" spc="200">
                <a:solidFill>
                  <a:srgbClr val="9A5C00"/>
                </a:solidFill>
                <a:latin typeface="Source Sans 3"/>
              </a:rPr>
              <a:t>VIER REGIONEN · VON MILD NACH KRÄFTIG</a:t>
            </a:r>
          </a:p>
        </p:txBody>
      </p:sp>
      <p:sp>
        <p:nvSpPr>
          <p:cNvPr id="5" name="Oval 4"/>
          <p:cNvSpPr/>
          <p:nvPr/>
        </p:nvSpPr>
        <p:spPr>
          <a:xfrm>
            <a:off x="468000" y="1080000"/>
            <a:ext cx="288000" cy="288000"/>
          </a:xfrm>
          <a:prstGeom prst="ellipse">
            <a:avLst/>
          </a:prstGeom>
          <a:solidFill>
            <a:srgbClr val="424F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/>
          <a:lstStyle/>
          <a:p>
            <a:pPr algn="ctr"/>
            <a:r>
              <a:rPr sz="1000" b="1">
                <a:solidFill>
                  <a:srgbClr val="FBFBF7"/>
                </a:solidFill>
                <a:latin typeface="Bitter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7999" y="1098000"/>
            <a:ext cx="6156000" cy="503999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5000"/>
              </a:lnSpc>
            </a:pPr>
            <a:r>
              <a:rPr sz="980" b="1" i="0">
                <a:solidFill>
                  <a:srgbClr val="424F5C"/>
                </a:solidFill>
                <a:latin typeface="Source Sans 3"/>
              </a:rPr>
              <a:t>Temperieren:</a:t>
            </a:r>
            <a:r>
              <a:rPr sz="980" b="0" i="0">
                <a:solidFill>
                  <a:srgbClr val="5A5246"/>
                </a:solidFill>
                <a:latin typeface="Source Sans 3"/>
              </a:rPr>
              <a:t> Käse 30–60 Minuten vorher aus dem Kühlschrank nehmen — erst bei Zimmertemperatur öffnen sich die Aromen.</a:t>
            </a:r>
          </a:p>
        </p:txBody>
      </p:sp>
      <p:sp>
        <p:nvSpPr>
          <p:cNvPr id="7" name="Oval 6"/>
          <p:cNvSpPr/>
          <p:nvPr/>
        </p:nvSpPr>
        <p:spPr>
          <a:xfrm>
            <a:off x="468000" y="1638000"/>
            <a:ext cx="288000" cy="288000"/>
          </a:xfrm>
          <a:prstGeom prst="ellipse">
            <a:avLst/>
          </a:prstGeom>
          <a:solidFill>
            <a:srgbClr val="424F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/>
          <a:lstStyle/>
          <a:p>
            <a:pPr algn="ctr"/>
            <a:r>
              <a:rPr sz="1000" b="1">
                <a:solidFill>
                  <a:srgbClr val="FBFBF7"/>
                </a:solidFill>
                <a:latin typeface="Bitter"/>
              </a:rPr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7999" y="1655999"/>
            <a:ext cx="6156000" cy="503999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5000"/>
              </a:lnSpc>
            </a:pPr>
            <a:r>
              <a:rPr sz="980" b="1" i="0">
                <a:solidFill>
                  <a:srgbClr val="424F5C"/>
                </a:solidFill>
                <a:latin typeface="Source Sans 3"/>
              </a:rPr>
              <a:t>Reihenfolge:</a:t>
            </a:r>
            <a:r>
              <a:rPr sz="980" b="0" i="0">
                <a:solidFill>
                  <a:srgbClr val="5A5246"/>
                </a:solidFill>
                <a:latin typeface="Source Sans 3"/>
              </a:rPr>
              <a:t> Allgäu, Savoyen, Tirol, Waadtländer Alpen — so überdeckt der Kräftige nicht den Feinen.</a:t>
            </a:r>
          </a:p>
        </p:txBody>
      </p:sp>
      <p:sp>
        <p:nvSpPr>
          <p:cNvPr id="9" name="Oval 8"/>
          <p:cNvSpPr/>
          <p:nvPr/>
        </p:nvSpPr>
        <p:spPr>
          <a:xfrm>
            <a:off x="468000" y="2196000"/>
            <a:ext cx="288000" cy="288000"/>
          </a:xfrm>
          <a:prstGeom prst="ellipse">
            <a:avLst/>
          </a:prstGeom>
          <a:solidFill>
            <a:srgbClr val="424F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/>
          <a:lstStyle/>
          <a:p>
            <a:pPr algn="ctr"/>
            <a:r>
              <a:rPr sz="1000" b="1">
                <a:solidFill>
                  <a:srgbClr val="FBFBF7"/>
                </a:solidFill>
                <a:latin typeface="Bitter"/>
              </a:rPr>
              <a:t>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7999" y="2214000"/>
            <a:ext cx="6156000" cy="503999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5000"/>
              </a:lnSpc>
            </a:pPr>
            <a:r>
              <a:rPr sz="980" b="1" i="0">
                <a:solidFill>
                  <a:srgbClr val="424F5C"/>
                </a:solidFill>
                <a:latin typeface="Source Sans 3"/>
              </a:rPr>
              <a:t>Erst die Rinde ansehen:</a:t>
            </a:r>
            <a:r>
              <a:rPr sz="980" b="0" i="0">
                <a:solidFill>
                  <a:srgbClr val="5A5246"/>
                </a:solidFill>
                <a:latin typeface="Source Sans 3"/>
              </a:rPr>
              <a:t> rotbraun geschmiert, hell und fest, schwarz von der Rotweinhefe, bedruckt von der Alp — jede Rinde erzählt, wie ihr Käse gepflegt wurde.</a:t>
            </a:r>
          </a:p>
        </p:txBody>
      </p:sp>
      <p:sp>
        <p:nvSpPr>
          <p:cNvPr id="11" name="Oval 10"/>
          <p:cNvSpPr/>
          <p:nvPr/>
        </p:nvSpPr>
        <p:spPr>
          <a:xfrm>
            <a:off x="468000" y="2754000"/>
            <a:ext cx="288000" cy="288000"/>
          </a:xfrm>
          <a:prstGeom prst="ellipse">
            <a:avLst/>
          </a:prstGeom>
          <a:solidFill>
            <a:srgbClr val="424F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/>
          <a:lstStyle/>
          <a:p>
            <a:pPr algn="ctr"/>
            <a:r>
              <a:rPr sz="1000" b="1">
                <a:solidFill>
                  <a:srgbClr val="FBFBF7"/>
                </a:solidFill>
                <a:latin typeface="Bitter"/>
              </a:rPr>
              <a:t>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7999" y="2771999"/>
            <a:ext cx="6156000" cy="503999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5000"/>
              </a:lnSpc>
            </a:pPr>
            <a:r>
              <a:rPr sz="980" b="1" i="0">
                <a:solidFill>
                  <a:srgbClr val="424F5C"/>
                </a:solidFill>
                <a:latin typeface="Source Sans 3"/>
              </a:rPr>
              <a:t>Riechen, dann schmecken:</a:t>
            </a:r>
            <a:r>
              <a:rPr sz="980" b="0" i="0">
                <a:solidFill>
                  <a:srgbClr val="5A5246"/>
                </a:solidFill>
                <a:latin typeface="Source Sans 3"/>
              </a:rPr>
              <a:t> den Käse einen Moment auf der Zunge schmelzen lassen. Süße, Nussigkeit, Würze, Nachhall — und: Wo sind Sie gerade? Wiese, Keller oder Alp?</a:t>
            </a:r>
          </a:p>
        </p:txBody>
      </p:sp>
      <p:sp>
        <p:nvSpPr>
          <p:cNvPr id="13" name="Oval 12"/>
          <p:cNvSpPr/>
          <p:nvPr/>
        </p:nvSpPr>
        <p:spPr>
          <a:xfrm>
            <a:off x="468000" y="3311999"/>
            <a:ext cx="288000" cy="288000"/>
          </a:xfrm>
          <a:prstGeom prst="ellipse">
            <a:avLst/>
          </a:prstGeom>
          <a:solidFill>
            <a:srgbClr val="424F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0" rIns="0"/>
          <a:lstStyle/>
          <a:p>
            <a:pPr algn="ctr"/>
            <a:r>
              <a:rPr sz="1000" b="1">
                <a:solidFill>
                  <a:srgbClr val="FBFBF7"/>
                </a:solidFill>
                <a:latin typeface="Bitter"/>
              </a:rPr>
              <a:t>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7999" y="3330000"/>
            <a:ext cx="6156000" cy="503999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5000"/>
              </a:lnSpc>
            </a:pPr>
            <a:r>
              <a:rPr sz="980" b="1" i="0">
                <a:solidFill>
                  <a:srgbClr val="424F5C"/>
                </a:solidFill>
                <a:latin typeface="Source Sans 3"/>
              </a:rPr>
              <a:t>Zuordnen:</a:t>
            </a:r>
            <a:r>
              <a:rPr sz="980" b="0" i="0">
                <a:solidFill>
                  <a:srgbClr val="5A5246"/>
                </a:solidFill>
                <a:latin typeface="Source Sans 3"/>
              </a:rPr>
              <a:t> Welcher Käse entstand im Dorf, welcher auf der Alp? Dazwischen Wasser und neutrales Brot.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468000" y="4050000"/>
          <a:ext cx="6624000" cy="3515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/>
                <a:gridCol w="1386000"/>
                <a:gridCol w="1386000"/>
                <a:gridCol w="1386000"/>
                <a:gridCol w="1386000"/>
              </a:tblGrid>
              <a:tr h="473142">
                <a:tc>
                  <a:txBody>
                    <a:bodyPr/>
                    <a:lstStyle/>
                    <a:p>
                      <a:r>
                        <a:rPr sz="860" b="1">
                          <a:solidFill>
                            <a:srgbClr val="424F5C"/>
                          </a:solidFill>
                          <a:latin typeface="Source Sans 3"/>
                        </a:rPr>
                        <a:t>Merkmal</a:t>
                      </a:r>
                    </a:p>
                  </a:txBody>
                  <a:tcPr>
                    <a:solidFill>
                      <a:srgbClr val="F7F3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0" b="1">
                          <a:solidFill>
                            <a:srgbClr val="424F5C"/>
                          </a:solidFill>
                          <a:latin typeface="Source Sans 3"/>
                        </a:rPr>
                        <a:t>Allgäu</a:t>
                      </a:r>
                    </a:p>
                  </a:txBody>
                  <a:tcPr>
                    <a:solidFill>
                      <a:srgbClr val="F7F3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0" b="1">
                          <a:solidFill>
                            <a:srgbClr val="424F5C"/>
                          </a:solidFill>
                          <a:latin typeface="Source Sans 3"/>
                        </a:rPr>
                        <a:t>Savoyen</a:t>
                      </a:r>
                    </a:p>
                  </a:txBody>
                  <a:tcPr>
                    <a:solidFill>
                      <a:srgbClr val="F7F3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0" b="1">
                          <a:solidFill>
                            <a:srgbClr val="424F5C"/>
                          </a:solidFill>
                          <a:latin typeface="Source Sans 3"/>
                        </a:rPr>
                        <a:t>Tirol</a:t>
                      </a:r>
                    </a:p>
                  </a:txBody>
                  <a:tcPr>
                    <a:solidFill>
                      <a:srgbClr val="F7F3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0" b="1">
                          <a:solidFill>
                            <a:srgbClr val="424F5C"/>
                          </a:solidFill>
                          <a:latin typeface="Source Sans 3"/>
                        </a:rPr>
                        <a:t>Waadt</a:t>
                      </a:r>
                    </a:p>
                  </a:txBody>
                  <a:tcPr>
                    <a:solidFill>
                      <a:srgbClr val="F7F3EB"/>
                    </a:solidFill>
                  </a:tcPr>
                </a:tc>
              </a:tr>
              <a:tr h="486000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424F5C"/>
                          </a:solidFill>
                          <a:latin typeface="Source Sans 3"/>
                        </a:rPr>
                        <a:t>Rinde</a:t>
                      </a:r>
                    </a:p>
                  </a:txBody>
                  <a:tcPr>
                    <a:solidFill>
                      <a:srgbClr val="F7F3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00" i="1">
                          <a:solidFill>
                            <a:srgbClr val="6A6360"/>
                          </a:solidFill>
                          <a:latin typeface="Source Sans 3"/>
                        </a:rPr>
                        <a:t>geschmiert?</a:t>
                      </a:r>
                    </a:p>
                  </a:txBody>
                  <a:tcPr>
                    <a:solidFill>
                      <a:srgbClr val="FCFAF5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>
                    <a:solidFill>
                      <a:srgbClr val="FCFA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00" i="1">
                          <a:solidFill>
                            <a:srgbClr val="6A6360"/>
                          </a:solidFill>
                          <a:latin typeface="Source Sans 3"/>
                        </a:rPr>
                        <a:t>schwarz?</a:t>
                      </a:r>
                    </a:p>
                  </a:txBody>
                  <a:tcPr>
                    <a:solidFill>
                      <a:srgbClr val="FCFAF5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>
                    <a:solidFill>
                      <a:srgbClr val="FCFAF5"/>
                    </a:solidFill>
                  </a:tcPr>
                </a:tc>
              </a:tr>
              <a:tr h="486000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424F5C"/>
                          </a:solidFill>
                          <a:latin typeface="Source Sans 3"/>
                        </a:rPr>
                        <a:t>Duft</a:t>
                      </a:r>
                    </a:p>
                  </a:txBody>
                  <a:tcPr>
                    <a:solidFill>
                      <a:srgbClr val="F7F3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00" i="1">
                          <a:solidFill>
                            <a:srgbClr val="6A6360"/>
                          </a:solidFill>
                          <a:latin typeface="Source Sans 3"/>
                        </a:rPr>
                        <a:t>Zitrus?</a:t>
                      </a:r>
                    </a:p>
                  </a:txBody>
                  <a:tcPr>
                    <a:solidFill>
                      <a:srgbClr val="FCFAF5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>
                    <a:solidFill>
                      <a:srgbClr val="FCFAF5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>
                    <a:solidFill>
                      <a:srgbClr val="FCFA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00" i="1">
                          <a:solidFill>
                            <a:srgbClr val="6A6360"/>
                          </a:solidFill>
                          <a:latin typeface="Source Sans 3"/>
                        </a:rPr>
                        <a:t>Kräuter?</a:t>
                      </a:r>
                    </a:p>
                  </a:txBody>
                  <a:tcPr>
                    <a:solidFill>
                      <a:srgbClr val="FCFAF5"/>
                    </a:solidFill>
                  </a:tcPr>
                </a:tc>
              </a:tr>
              <a:tr h="486000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424F5C"/>
                          </a:solidFill>
                          <a:latin typeface="Source Sans 3"/>
                        </a:rPr>
                        <a:t>Nussigkeit</a:t>
                      </a:r>
                    </a:p>
                  </a:txBody>
                  <a:tcPr>
                    <a:solidFill>
                      <a:srgbClr val="F7F3EB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>
                    <a:solidFill>
                      <a:srgbClr val="FCFA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00" i="1">
                          <a:solidFill>
                            <a:srgbClr val="6A6360"/>
                          </a:solidFill>
                          <a:latin typeface="Source Sans 3"/>
                        </a:rPr>
                        <a:t>fein?</a:t>
                      </a:r>
                    </a:p>
                  </a:txBody>
                  <a:tcPr>
                    <a:solidFill>
                      <a:srgbClr val="FCFA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00" i="1">
                          <a:solidFill>
                            <a:srgbClr val="6A6360"/>
                          </a:solidFill>
                          <a:latin typeface="Source Sans 3"/>
                        </a:rPr>
                        <a:t>profund?</a:t>
                      </a:r>
                    </a:p>
                  </a:txBody>
                  <a:tcPr>
                    <a:solidFill>
                      <a:srgbClr val="FCFAF5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>
                    <a:solidFill>
                      <a:srgbClr val="FCFAF5"/>
                    </a:solidFill>
                  </a:tcPr>
                </a:tc>
              </a:tr>
              <a:tr h="486000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424F5C"/>
                          </a:solidFill>
                          <a:latin typeface="Source Sans 3"/>
                        </a:rPr>
                        <a:t>Würze</a:t>
                      </a:r>
                    </a:p>
                  </a:txBody>
                  <a:tcPr>
                    <a:solidFill>
                      <a:srgbClr val="F7F3E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00" i="1">
                          <a:solidFill>
                            <a:srgbClr val="6A6360"/>
                          </a:solidFill>
                          <a:latin typeface="Source Sans 3"/>
                        </a:rPr>
                        <a:t>Entrée?</a:t>
                      </a:r>
                    </a:p>
                  </a:txBody>
                  <a:tcPr>
                    <a:solidFill>
                      <a:srgbClr val="FCFAF5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>
                    <a:solidFill>
                      <a:srgbClr val="FCFAF5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>
                    <a:solidFill>
                      <a:srgbClr val="FCFAF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00" i="1">
                          <a:solidFill>
                            <a:srgbClr val="6A6360"/>
                          </a:solidFill>
                          <a:latin typeface="Source Sans 3"/>
                        </a:rPr>
                        <a:t>kräftig?</a:t>
                      </a:r>
                    </a:p>
                  </a:txBody>
                  <a:tcPr>
                    <a:solidFill>
                      <a:srgbClr val="FCFAF5"/>
                    </a:solidFill>
                  </a:tcPr>
                </a:tc>
              </a:tr>
              <a:tr h="612000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424F5C"/>
                          </a:solidFill>
                          <a:latin typeface="Source Sans 3"/>
                        </a:rPr>
                        <a:t>Mein Eindruck</a:t>
                      </a:r>
                    </a:p>
                  </a:txBody>
                  <a:tcPr>
                    <a:solidFill>
                      <a:srgbClr val="F7F3EB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>
                    <a:solidFill>
                      <a:srgbClr val="FCFAF5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>
                    <a:solidFill>
                      <a:srgbClr val="FCFAF5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>
                    <a:solidFill>
                      <a:srgbClr val="FCFAF5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>
                    <a:solidFill>
                      <a:srgbClr val="FCFAF5"/>
                    </a:solidFill>
                  </a:tcPr>
                </a:tc>
              </a:tr>
              <a:tr h="486000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424F5C"/>
                          </a:solidFill>
                          <a:latin typeface="Source Sans 3"/>
                        </a:rPr>
                        <a:t>Wertung ★</a:t>
                      </a:r>
                    </a:p>
                  </a:txBody>
                  <a:tcPr>
                    <a:solidFill>
                      <a:srgbClr val="F7F3EB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>
                    <a:solidFill>
                      <a:srgbClr val="FCFAF5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>
                    <a:solidFill>
                      <a:srgbClr val="FCFAF5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>
                    <a:solidFill>
                      <a:srgbClr val="FCFAF5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>
                    <a:solidFill>
                      <a:srgbClr val="FCFAF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468000" y="7470000"/>
          <a:ext cx="6623999" cy="7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5999"/>
                <a:gridCol w="4968000"/>
              </a:tblGrid>
              <a:tr h="396000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424F5C"/>
                          </a:solidFill>
                          <a:latin typeface="Source Sans 3"/>
                        </a:rPr>
                        <a:t>Meine liebste Handschrift</a:t>
                      </a:r>
                    </a:p>
                  </a:txBody>
                  <a:tcPr>
                    <a:solidFill>
                      <a:srgbClr val="F7F3EB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>
                    <a:solidFill>
                      <a:srgbClr val="FCFAF5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424F5C"/>
                          </a:solidFill>
                          <a:latin typeface="Source Sans 3"/>
                        </a:rPr>
                        <a:t>Das nehme ich mir mit</a:t>
                      </a:r>
                    </a:p>
                  </a:txBody>
                  <a:tcPr>
                    <a:solidFill>
                      <a:srgbClr val="F7F3EB"/>
                    </a:solidFill>
                  </a:tcPr>
                </a:tc>
                <a:tc>
                  <a:txBody>
                    <a:bodyPr/>
                    <a:lstStyle/>
                    <a:p/>
                  </a:txBody>
                  <a:tcPr>
                    <a:solidFill>
                      <a:srgbClr val="FCFAF5"/>
                    </a:solidFill>
                  </a:tcPr>
                </a:tc>
              </a:tr>
            </a:tbl>
          </a:graphicData>
        </a:graphic>
      </p:graphicFrame>
      <p:sp>
        <p:nvSpPr>
          <p:cNvPr id="17" name="Rectangle 16"/>
          <p:cNvSpPr/>
          <p:nvPr/>
        </p:nvSpPr>
        <p:spPr>
          <a:xfrm>
            <a:off x="468000" y="8406000"/>
            <a:ext cx="6623999" cy="900000"/>
          </a:xfrm>
          <a:prstGeom prst="rect">
            <a:avLst/>
          </a:prstGeom>
          <a:solidFill>
            <a:srgbClr val="F7F3E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468000" y="8406000"/>
            <a:ext cx="50400" cy="900000"/>
          </a:xfrm>
          <a:prstGeom prst="rect">
            <a:avLst/>
          </a:prstGeom>
          <a:solidFill>
            <a:srgbClr val="EEA8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66000" y="8514000"/>
            <a:ext cx="6263999" cy="72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880" b="1" i="0">
                <a:solidFill>
                  <a:srgbClr val="424F5C"/>
                </a:solidFill>
                <a:latin typeface="Source Sans 3"/>
              </a:rPr>
              <a:t>Variante für Spielfreudige — verdeckt verkosten:</a:t>
            </a:r>
            <a:r>
              <a:rPr sz="880" b="0" i="0">
                <a:solidFill>
                  <a:srgbClr val="5A5246"/>
                </a:solidFill>
                <a:latin typeface="Source Sans 3"/>
              </a:rPr>
              <a:t> Eine Person nummeriert die Stücke. Ordnen Sie die Käse ihren Besonderheiten zu: Wer trägt die geschmierte Rinde? Wer kommt vom Holzfeuer? · Rinden: Alle vier tragen eine Naturrinde ohne Beschichtung. Essbar sind sie damit grundsätzlich; wir empfehlen es trotzdem nicht, weil die Rinde der hygienische Übergangsbereich ist — sparsam wegschneiden genügt. · Übrig? Einzeln in Käse- oder Wachspapier gewickelt hält jede Station im Kühlschrank noch Tage durch.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68000" y="9684000"/>
            <a:ext cx="6623999" cy="10800"/>
          </a:xfrm>
          <a:prstGeom prst="rect">
            <a:avLst/>
          </a:prstGeom>
          <a:solidFill>
            <a:srgbClr val="EBE2C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68000" y="9792000"/>
            <a:ext cx="6623999" cy="79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690" b="1" i="0">
                <a:solidFill>
                  <a:srgbClr val="5A5246"/>
                </a:solidFill>
                <a:latin typeface="Source Sans 3"/>
              </a:rPr>
              <a:t>Alle vier:</a:t>
            </a:r>
            <a:r>
              <a:rPr sz="690" b="0" i="0">
                <a:solidFill>
                  <a:srgbClr val="6A6360"/>
                </a:solidFill>
                <a:latin typeface="Source Sans 3"/>
              </a:rPr>
              <a:t> Hartkäse aus Rohmilch · Allergen: Milch · traditionell mit Kälberlab (nicht vegetarisch) · gekühlt lagern bei max. +7 °C · Schwangeren wird bei Rohmilchkäse generell Zurückhaltung empfohlen · Alle vier tragen eine Naturrinde ohne Beschichtung; wir empfehlen, sie sparsam wegzuschneiden · </a:t>
            </a:r>
            <a:r>
              <a:rPr sz="690" b="1" i="0">
                <a:solidFill>
                  <a:srgbClr val="5A5246"/>
                </a:solidFill>
                <a:latin typeface="Source Sans 3"/>
              </a:rPr>
              <a:t>20523 Bio Allgäuer Alpkäse (D):</a:t>
            </a:r>
            <a:r>
              <a:rPr sz="690" b="0" i="0">
                <a:solidFill>
                  <a:srgbClr val="6A6360"/>
                </a:solidFill>
                <a:latin typeface="Source Sans 3"/>
              </a:rPr>
              <a:t> 50 % Fett i. Tr. · MILCH*, Salz, Kulturen, Lab · Heumilch g.t.S. · laktosefrei · DE-ÖKO-006 · </a:t>
            </a:r>
            <a:r>
              <a:rPr sz="690" b="1" i="0">
                <a:solidFill>
                  <a:srgbClr val="5A5246"/>
                </a:solidFill>
                <a:latin typeface="Source Sans 3"/>
              </a:rPr>
              <a:t>10164 Meule de Savoie (F):</a:t>
            </a:r>
            <a:r>
              <a:rPr sz="690" b="0" i="0">
                <a:solidFill>
                  <a:srgbClr val="6A6360"/>
                </a:solidFill>
                <a:latin typeface="Source Sans 3"/>
              </a:rPr>
              <a:t> 50 % Fett i. Tr. · KuhMILCH*, Salz, Lab, Kulturen · FR-BIO-01 · </a:t>
            </a:r>
            <a:r>
              <a:rPr sz="690" b="1" i="0">
                <a:solidFill>
                  <a:srgbClr val="5A5246"/>
                </a:solidFill>
                <a:latin typeface="Source Sans 3"/>
              </a:rPr>
              <a:t>50066 Schwarzberger (A):</a:t>
            </a:r>
            <a:r>
              <a:rPr sz="690" b="0" i="0">
                <a:solidFill>
                  <a:srgbClr val="6A6360"/>
                </a:solidFill>
                <a:latin typeface="Source Sans 3"/>
              </a:rPr>
              <a:t> 50 % Fett i. Tr. · KuhMILCH* (RohMILCH), Salz, Lab, Kulturen, Rotweinhefe* · laktosefrei · AT-BIO-301 · </a:t>
            </a:r>
            <a:r>
              <a:rPr sz="690" b="1" i="0">
                <a:solidFill>
                  <a:srgbClr val="5A5246"/>
                </a:solidFill>
                <a:latin typeface="Source Sans 3"/>
              </a:rPr>
              <a:t>70055 L’Etivaz AOP (CH):</a:t>
            </a:r>
            <a:r>
              <a:rPr sz="690" b="0" i="0">
                <a:solidFill>
                  <a:srgbClr val="6A6360"/>
                </a:solidFill>
                <a:latin typeface="Source Sans 3"/>
              </a:rPr>
              <a:t> 45 % Fett i. Tr. · KuhMILCH*, Salz, Lab, Kulturen · laktosefrei · CH-BIO-006 · *aus ökologischem Landbau · Großhandel: Gerald Bartke GmbH, Hengdorfer Str. 12, 91189 Rohr-Regelsbach · Verpackt durch / Ihre Kiste: [Name, Anschrift] · Mehr zur Aktion: [Ihre Website / Shop-Link]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7560000" cy="10692000"/>
          </a:xfrm>
          <a:prstGeom prst="rect">
            <a:avLst/>
          </a:prstGeom>
          <a:solidFill>
            <a:srgbClr val="FCFA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32000" y="360000"/>
            <a:ext cx="4320000" cy="216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760" b="1" i="0" spc="200">
                <a:solidFill>
                  <a:srgbClr val="9A5C00"/>
                </a:solidFill>
                <a:latin typeface="Source Sans 3"/>
              </a:rPr>
              <a:t>WO LANDSCHAFT ZU HANDWERK WIRD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576000"/>
            <a:ext cx="5040000" cy="468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2000" b="1" i="0">
                <a:solidFill>
                  <a:srgbClr val="424F5C"/>
                </a:solidFill>
                <a:latin typeface="Bitter"/>
              </a:rPr>
              <a:t>Wie Regionen Käse prägen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1062000"/>
            <a:ext cx="4680000" cy="324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1400" b="0" i="0">
                <a:solidFill>
                  <a:srgbClr val="9A5C00"/>
                </a:solidFill>
                <a:latin typeface="Caveat"/>
              </a:rPr>
              <a:t>— kann man eine Region schmecken?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616000" y="360000"/>
            <a:ext cx="1512000" cy="720000"/>
          </a:xfrm>
          <a:prstGeom prst="roundRect">
            <a:avLst>
              <a:gd name="adj" fmla="val 6000"/>
            </a:avLst>
          </a:prstGeom>
          <a:solidFill>
            <a:srgbClr val="FCF3E1"/>
          </a:solidFill>
          <a:ln w="9525">
            <a:solidFill>
              <a:srgbClr val="EEA842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616000" y="450000"/>
            <a:ext cx="1512000" cy="54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sz="800" b="1" i="0">
                <a:solidFill>
                  <a:srgbClr val="9A5C00"/>
                </a:solidFill>
                <a:latin typeface="Source Sans 3"/>
              </a:rPr>
              <a:t>IHR LOGO
</a:t>
            </a:r>
            <a:r>
              <a:rPr sz="800" b="0" i="0">
                <a:solidFill>
                  <a:srgbClr val="9A5C00"/>
                </a:solidFill>
                <a:latin typeface="Source Sans 3"/>
              </a:rPr>
              <a:t>hier einfügen</a:t>
            </a:r>
          </a:p>
        </p:txBody>
      </p:sp>
      <p:pic>
        <p:nvPicPr>
          <p:cNvPr id="8" name="Picture 7" descr="alpenboge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999" y="1512000"/>
            <a:ext cx="1296000" cy="8172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2000" y="2376000"/>
            <a:ext cx="1440000" cy="324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sz="690" b="0" i="0">
                <a:solidFill>
                  <a:srgbClr val="6A6360"/>
                </a:solidFill>
                <a:latin typeface="Source Sans 3"/>
              </a:rPr>
              <a:t>Die vier Regionen im Alpenbogen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24000" y="1584000"/>
            <a:ext cx="5004000" cy="79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919" b="0" i="0">
                <a:solidFill>
                  <a:srgbClr val="5A5246"/>
                </a:solidFill>
                <a:latin typeface="Source Sans 3"/>
              </a:rPr>
              <a:t>Eine Region schmeckt nicht immer gleich. Sie prägt, wie Käse entsteht: was die Kühe fressen, wo und wann gekäst wird und wie der Laib reift. Bei ähnlich gemachten Rohmilchkäsen werden diese Unterschiede besonders deutlich.</a:t>
            </a:r>
          </a:p>
        </p:txBody>
      </p:sp>
      <p:pic>
        <p:nvPicPr>
          <p:cNvPr id="11" name="Picture 10" descr="infoblatt-r1-allgaeu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000" y="2772000"/>
            <a:ext cx="1633499" cy="1080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32000" y="3851999"/>
            <a:ext cx="1633499" cy="198000"/>
          </a:xfrm>
          <a:prstGeom prst="rect">
            <a:avLst/>
          </a:prstGeom>
          <a:solidFill>
            <a:srgbClr val="F0EB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32000" y="3880800"/>
            <a:ext cx="1633499" cy="1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sz="800" b="1" i="0">
                <a:solidFill>
                  <a:srgbClr val="424F5C"/>
                </a:solidFill>
                <a:latin typeface="Bitter"/>
              </a:rPr>
              <a:t>Allgäu</a:t>
            </a:r>
          </a:p>
        </p:txBody>
      </p:sp>
      <p:pic>
        <p:nvPicPr>
          <p:cNvPr id="14" name="Picture 13" descr="infoblatt-r2-savoye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9500" y="2772000"/>
            <a:ext cx="1633499" cy="10800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2119500" y="3851999"/>
            <a:ext cx="1633499" cy="198000"/>
          </a:xfrm>
          <a:prstGeom prst="rect">
            <a:avLst/>
          </a:prstGeom>
          <a:solidFill>
            <a:srgbClr val="F0EB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2119500" y="3880800"/>
            <a:ext cx="1633499" cy="1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sz="800" b="1" i="0">
                <a:solidFill>
                  <a:srgbClr val="424F5C"/>
                </a:solidFill>
                <a:latin typeface="Bitter"/>
              </a:rPr>
              <a:t>Savoyen</a:t>
            </a:r>
          </a:p>
        </p:txBody>
      </p:sp>
      <p:pic>
        <p:nvPicPr>
          <p:cNvPr id="17" name="Picture 16" descr="infoblatt-r3-tiro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6999" y="2772000"/>
            <a:ext cx="1633499" cy="108000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3806999" y="3851999"/>
            <a:ext cx="1633499" cy="198000"/>
          </a:xfrm>
          <a:prstGeom prst="rect">
            <a:avLst/>
          </a:prstGeom>
          <a:solidFill>
            <a:srgbClr val="F0EB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3806999" y="3880800"/>
            <a:ext cx="1633499" cy="1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sz="800" b="1" i="0">
                <a:solidFill>
                  <a:srgbClr val="424F5C"/>
                </a:solidFill>
                <a:latin typeface="Bitter"/>
              </a:rPr>
              <a:t>Tirol</a:t>
            </a:r>
          </a:p>
        </p:txBody>
      </p:sp>
      <p:pic>
        <p:nvPicPr>
          <p:cNvPr id="20" name="Picture 19" descr="infoblatt-r4-waadt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94500" y="2772000"/>
            <a:ext cx="1633499" cy="1080000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5494500" y="3851999"/>
            <a:ext cx="1633499" cy="198000"/>
          </a:xfrm>
          <a:prstGeom prst="rect">
            <a:avLst/>
          </a:prstGeom>
          <a:solidFill>
            <a:srgbClr val="F0EB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5494500" y="3880800"/>
            <a:ext cx="1633499" cy="16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sz="800" b="1" i="0">
                <a:solidFill>
                  <a:srgbClr val="424F5C"/>
                </a:solidFill>
                <a:latin typeface="Bitter"/>
              </a:rPr>
              <a:t>Waadtländer Alpen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32000" y="4086000"/>
            <a:ext cx="6696000" cy="216000"/>
          </a:xfrm>
          <a:prstGeom prst="rect">
            <a:avLst/>
          </a:prstGeom>
          <a:solidFill>
            <a:srgbClr val="F7F3EB"/>
          </a:solidFill>
          <a:ln w="9525">
            <a:solidFill>
              <a:srgbClr val="EBE2C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540000" y="4129200"/>
            <a:ext cx="6480000" cy="151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660" b="0" i="0">
                <a:solidFill>
                  <a:srgbClr val="6A6360"/>
                </a:solidFill>
                <a:latin typeface="Source Sans 3"/>
              </a:rPr>
              <a:t>Bilder: Gebr. Baldauf · Coopérative Laitière de Yenne · Ecoach.at (CC BY-SA 4.0) · Coopérative de L’Etivaz AOP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32000" y="4428000"/>
            <a:ext cx="4680000" cy="288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1250" b="1" i="0">
                <a:solidFill>
                  <a:srgbClr val="424F5C"/>
                </a:solidFill>
                <a:latin typeface="Bitter"/>
              </a:rPr>
              <a:t>So entsteht Geschmack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428400" y="4791600"/>
            <a:ext cx="1152000" cy="446400"/>
          </a:xfrm>
          <a:prstGeom prst="roundRect">
            <a:avLst>
              <a:gd name="adj" fmla="val 6000"/>
            </a:avLst>
          </a:prstGeom>
          <a:solidFill>
            <a:srgbClr val="F0EB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428400" y="4888800"/>
            <a:ext cx="1152000" cy="27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sz="900" b="1" i="0">
                <a:solidFill>
                  <a:srgbClr val="424F5C"/>
                </a:solidFill>
                <a:latin typeface="Source Sans 3"/>
              </a:rPr>
              <a:t>Landschaft &amp; Futter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1868400" y="4791600"/>
            <a:ext cx="723599" cy="446400"/>
          </a:xfrm>
          <a:prstGeom prst="roundRect">
            <a:avLst>
              <a:gd name="adj" fmla="val 6000"/>
            </a:avLst>
          </a:prstGeom>
          <a:solidFill>
            <a:srgbClr val="F0EB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1868400" y="4888800"/>
            <a:ext cx="723599" cy="27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sz="900" b="1" i="0">
                <a:solidFill>
                  <a:srgbClr val="424F5C"/>
                </a:solidFill>
                <a:latin typeface="Source Sans 3"/>
              </a:rPr>
              <a:t>Milch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2876400" y="4791600"/>
            <a:ext cx="1123200" cy="446400"/>
          </a:xfrm>
          <a:prstGeom prst="roundRect">
            <a:avLst>
              <a:gd name="adj" fmla="val 6000"/>
            </a:avLst>
          </a:prstGeom>
          <a:solidFill>
            <a:srgbClr val="F0EB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2876400" y="4888800"/>
            <a:ext cx="1123200" cy="27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sz="900" b="1" i="0">
                <a:solidFill>
                  <a:srgbClr val="424F5C"/>
                </a:solidFill>
                <a:latin typeface="Source Sans 3"/>
              </a:rPr>
              <a:t>Ort &amp; Jahreszeit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4287600" y="4791600"/>
            <a:ext cx="1332000" cy="446400"/>
          </a:xfrm>
          <a:prstGeom prst="roundRect">
            <a:avLst>
              <a:gd name="adj" fmla="val 6000"/>
            </a:avLst>
          </a:prstGeom>
          <a:solidFill>
            <a:srgbClr val="F0EB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4287600" y="4888800"/>
            <a:ext cx="1332000" cy="27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sz="900" b="1" i="0">
                <a:solidFill>
                  <a:srgbClr val="424F5C"/>
                </a:solidFill>
                <a:latin typeface="Source Sans 3"/>
              </a:rPr>
              <a:t>Handwerk &amp; Reifung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903999" y="4791600"/>
            <a:ext cx="1220400" cy="446400"/>
          </a:xfrm>
          <a:prstGeom prst="roundRect">
            <a:avLst>
              <a:gd name="adj" fmla="val 6000"/>
            </a:avLst>
          </a:prstGeom>
          <a:solidFill>
            <a:srgbClr val="F0EB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5903999" y="4888800"/>
            <a:ext cx="1220400" cy="27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sz="900" b="1" i="0">
                <a:solidFill>
                  <a:srgbClr val="424F5C"/>
                </a:solidFill>
                <a:latin typeface="Source Sans 3"/>
              </a:rPr>
              <a:t>Geschmack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677600" y="4867200"/>
            <a:ext cx="115200" cy="28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sz="1400" b="0" i="0">
                <a:solidFill>
                  <a:srgbClr val="9A5C00"/>
                </a:solidFill>
                <a:latin typeface="Bitter"/>
              </a:rPr>
              <a:t>→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685600" y="4867200"/>
            <a:ext cx="115200" cy="28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sz="1400" b="0" i="0">
                <a:solidFill>
                  <a:srgbClr val="9A5C00"/>
                </a:solidFill>
                <a:latin typeface="Bitter"/>
              </a:rPr>
              <a:t>→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096800" y="4867200"/>
            <a:ext cx="115200" cy="28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sz="1400" b="0" i="0">
                <a:solidFill>
                  <a:srgbClr val="9A5C00"/>
                </a:solidFill>
                <a:latin typeface="Bitter"/>
              </a:rPr>
              <a:t>→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716800" y="4867200"/>
            <a:ext cx="115200" cy="28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sz="1400" b="0" i="0">
                <a:solidFill>
                  <a:srgbClr val="9A5C00"/>
                </a:solidFill>
                <a:latin typeface="Bitter"/>
              </a:rPr>
              <a:t>→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28400" y="5306400"/>
            <a:ext cx="6696000" cy="1728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819" b="0" i="0">
                <a:solidFill>
                  <a:srgbClr val="6A6360"/>
                </a:solidFill>
                <a:latin typeface="Source Sans 3"/>
              </a:rPr>
              <a:t>Die ähnliche Machart macht regionale Unterschiede besonders gut vergleichbar.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32000" y="5580000"/>
            <a:ext cx="4680000" cy="251999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1250" b="1" i="0">
                <a:solidFill>
                  <a:srgbClr val="424F5C"/>
                </a:solidFill>
                <a:latin typeface="Bitter"/>
              </a:rPr>
              <a:t>Die vier Regionen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432000" y="5868000"/>
            <a:ext cx="3276000" cy="1872000"/>
          </a:xfrm>
          <a:prstGeom prst="roundRect">
            <a:avLst>
              <a:gd name="adj" fmla="val 6000"/>
            </a:avLst>
          </a:prstGeom>
          <a:solidFill>
            <a:srgbClr val="FCFAF5"/>
          </a:solidFill>
          <a:ln w="9525">
            <a:solidFill>
              <a:srgbClr val="EBE2C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Oval 42"/>
          <p:cNvSpPr/>
          <p:nvPr/>
        </p:nvSpPr>
        <p:spPr>
          <a:xfrm>
            <a:off x="557999" y="6019200"/>
            <a:ext cx="115200" cy="115200"/>
          </a:xfrm>
          <a:prstGeom prst="ellipse">
            <a:avLst/>
          </a:prstGeom>
          <a:solidFill>
            <a:srgbClr val="A931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737999" y="5968800"/>
            <a:ext cx="2844000" cy="234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1050" b="1" i="0">
                <a:solidFill>
                  <a:srgbClr val="424F5C"/>
                </a:solidFill>
                <a:latin typeface="Bitter"/>
              </a:rPr>
              <a:t>Allgäu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37999" y="6228000"/>
            <a:ext cx="2844000" cy="18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740" b="0" i="0">
                <a:solidFill>
                  <a:srgbClr val="6A6360"/>
                </a:solidFill>
                <a:latin typeface="Source Sans 3"/>
              </a:rPr>
              <a:t>Dorfsennereien im Voralpenland · Deutschland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57999" y="6444000"/>
            <a:ext cx="3024000" cy="54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740" b="0" i="0">
                <a:solidFill>
                  <a:srgbClr val="5A5246"/>
                </a:solidFill>
                <a:latin typeface="Source Sans 3"/>
              </a:rPr>
              <a:t>Voralpen und Alpen im Südwesten Bayerns: über 70 Prozent der Landwirtschaftsfläche sind Weiden. Mit 692 bewirtschafteten Alpen liegt hier die höchste Alpdichte des Alpenbogens.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57999" y="6948000"/>
            <a:ext cx="3024000" cy="52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740" b="0" i="0">
                <a:solidFill>
                  <a:srgbClr val="5A5246"/>
                </a:solidFill>
                <a:latin typeface="Source Sans 3"/>
              </a:rPr>
              <a:t>Die Käsekultur richtete sich im 19. Jahrhundert grundlegend neu aus. Seither verarbeiten Dorfsennereien die Milch der umliegenden Höfe gemeinschaftlich — silagefreie Heumilch, ganzjährig im Ort verkäst.</a:t>
            </a:r>
          </a:p>
        </p:txBody>
      </p:sp>
      <p:sp>
        <p:nvSpPr>
          <p:cNvPr id="48" name="Rectangle 47"/>
          <p:cNvSpPr/>
          <p:nvPr/>
        </p:nvSpPr>
        <p:spPr>
          <a:xfrm>
            <a:off x="557999" y="7480800"/>
            <a:ext cx="3024000" cy="10800"/>
          </a:xfrm>
          <a:prstGeom prst="rect">
            <a:avLst/>
          </a:prstGeom>
          <a:solidFill>
            <a:srgbClr val="EBE2C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557999" y="7523999"/>
            <a:ext cx="3024000" cy="18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740" b="1" i="0">
                <a:solidFill>
                  <a:srgbClr val="424F5C"/>
                </a:solidFill>
                <a:latin typeface="Source Sans 3"/>
              </a:rPr>
              <a:t>Aus dieser Region: </a:t>
            </a:r>
            <a:r>
              <a:rPr sz="740" b="0" i="0">
                <a:solidFill>
                  <a:srgbClr val="6A6360"/>
                </a:solidFill>
                <a:latin typeface="Source Sans 3"/>
              </a:rPr>
              <a:t>Allgäuer Alpkäse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3851999" y="5868000"/>
            <a:ext cx="3276000" cy="1872000"/>
          </a:xfrm>
          <a:prstGeom prst="roundRect">
            <a:avLst>
              <a:gd name="adj" fmla="val 6000"/>
            </a:avLst>
          </a:prstGeom>
          <a:solidFill>
            <a:srgbClr val="FCFAF5"/>
          </a:solidFill>
          <a:ln w="9525">
            <a:solidFill>
              <a:srgbClr val="EBE2C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Oval 50"/>
          <p:cNvSpPr/>
          <p:nvPr/>
        </p:nvSpPr>
        <p:spPr>
          <a:xfrm>
            <a:off x="3977999" y="6019200"/>
            <a:ext cx="115200" cy="115200"/>
          </a:xfrm>
          <a:prstGeom prst="ellipse">
            <a:avLst/>
          </a:prstGeom>
          <a:solidFill>
            <a:srgbClr val="3F649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2" name="TextBox 51"/>
          <p:cNvSpPr txBox="1"/>
          <p:nvPr/>
        </p:nvSpPr>
        <p:spPr>
          <a:xfrm>
            <a:off x="4157999" y="5968800"/>
            <a:ext cx="2844000" cy="234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1050" b="1" i="0">
                <a:solidFill>
                  <a:srgbClr val="424F5C"/>
                </a:solidFill>
                <a:latin typeface="Bitter"/>
              </a:rPr>
              <a:t>Savoyen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157999" y="6228000"/>
            <a:ext cx="2844000" cy="18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740" b="0" i="0">
                <a:solidFill>
                  <a:srgbClr val="6A6360"/>
                </a:solidFill>
                <a:latin typeface="Source Sans 3"/>
              </a:rPr>
              <a:t>Talkooperative im Avant-Pays · Frankreich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977999" y="6444000"/>
            <a:ext cx="3024000" cy="54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740" b="0" i="0">
                <a:solidFill>
                  <a:srgbClr val="5A5246"/>
                </a:solidFill>
                <a:latin typeface="Source Sans 3"/>
              </a:rPr>
              <a:t>Das Avant-Pays Savoyard ist Voralpenland zwischen zwei Seen. Gekäst wird ganzjährig im Tal. 140 Milchviehbetriebe halten hier rund 5.000 Kühe.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977999" y="6948000"/>
            <a:ext cx="3024000" cy="52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740" b="0" i="0">
                <a:solidFill>
                  <a:srgbClr val="5A5246"/>
                </a:solidFill>
                <a:latin typeface="Source Sans 3"/>
              </a:rPr>
              <a:t>Savoyen kennt die Genossenschaft als „fruitière“, vom gemeinsamen Ertrag. Ein einzelner Hof hat nie genug Milch für einen großen Laib — und der war der Wintervorrat.</a:t>
            </a:r>
          </a:p>
        </p:txBody>
      </p:sp>
      <p:sp>
        <p:nvSpPr>
          <p:cNvPr id="56" name="Rectangle 55"/>
          <p:cNvSpPr/>
          <p:nvPr/>
        </p:nvSpPr>
        <p:spPr>
          <a:xfrm>
            <a:off x="3977999" y="7480800"/>
            <a:ext cx="3024000" cy="10800"/>
          </a:xfrm>
          <a:prstGeom prst="rect">
            <a:avLst/>
          </a:prstGeom>
          <a:solidFill>
            <a:srgbClr val="EBE2C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3977999" y="7523999"/>
            <a:ext cx="3024000" cy="18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740" b="1" i="0">
                <a:solidFill>
                  <a:srgbClr val="424F5C"/>
                </a:solidFill>
                <a:latin typeface="Source Sans 3"/>
              </a:rPr>
              <a:t>Aus dieser Region: </a:t>
            </a:r>
            <a:r>
              <a:rPr sz="740" b="0" i="0">
                <a:solidFill>
                  <a:srgbClr val="6A6360"/>
                </a:solidFill>
                <a:latin typeface="Source Sans 3"/>
              </a:rPr>
              <a:t>Meule de Savoie</a:t>
            </a:r>
          </a:p>
        </p:txBody>
      </p:sp>
      <p:sp>
        <p:nvSpPr>
          <p:cNvPr id="58" name="Rounded Rectangle 57"/>
          <p:cNvSpPr/>
          <p:nvPr/>
        </p:nvSpPr>
        <p:spPr>
          <a:xfrm>
            <a:off x="432000" y="7848000"/>
            <a:ext cx="3276000" cy="1872000"/>
          </a:xfrm>
          <a:prstGeom prst="roundRect">
            <a:avLst>
              <a:gd name="adj" fmla="val 6000"/>
            </a:avLst>
          </a:prstGeom>
          <a:solidFill>
            <a:srgbClr val="FCFAF5"/>
          </a:solidFill>
          <a:ln w="9525">
            <a:solidFill>
              <a:srgbClr val="EBE2C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9" name="Oval 58"/>
          <p:cNvSpPr/>
          <p:nvPr/>
        </p:nvSpPr>
        <p:spPr>
          <a:xfrm>
            <a:off x="557999" y="7999200"/>
            <a:ext cx="115200" cy="115200"/>
          </a:xfrm>
          <a:prstGeom prst="ellipse">
            <a:avLst/>
          </a:prstGeom>
          <a:solidFill>
            <a:srgbClr val="424F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0" name="TextBox 59"/>
          <p:cNvSpPr txBox="1"/>
          <p:nvPr/>
        </p:nvSpPr>
        <p:spPr>
          <a:xfrm>
            <a:off x="737999" y="7948800"/>
            <a:ext cx="2844000" cy="234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1050" b="1" i="0">
                <a:solidFill>
                  <a:srgbClr val="424F5C"/>
                </a:solidFill>
                <a:latin typeface="Bitter"/>
              </a:rPr>
              <a:t>Tirol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37999" y="8208000"/>
            <a:ext cx="2844000" cy="18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740" b="0" i="0">
                <a:solidFill>
                  <a:srgbClr val="6A6360"/>
                </a:solidFill>
                <a:latin typeface="Source Sans 3"/>
              </a:rPr>
              <a:t>Dorfsennerei im Kaiserwinkl · Österreich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57999" y="8424000"/>
            <a:ext cx="3024000" cy="54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740" b="0" i="0">
                <a:solidFill>
                  <a:srgbClr val="5A5246"/>
                </a:solidFill>
                <a:latin typeface="Source Sans 3"/>
              </a:rPr>
              <a:t>Rund 96 Prozent der Tiroler Landwirtschaftsfläche sind Grünland und Almen; 60 Prozent aller Rinder verbringen den Sommer auf der Alm.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57999" y="8928000"/>
            <a:ext cx="3024000" cy="52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740" b="0" i="0">
                <a:solidFill>
                  <a:srgbClr val="5A5246"/>
                </a:solidFill>
                <a:latin typeface="Source Sans 3"/>
              </a:rPr>
              <a:t>Heumilch prägt Tirol: 41 Prozent der Milchanlieferung, in Deutschland unter einem Prozent. Gekäst wird ganzjährig im Bergdorf.</a:t>
            </a:r>
          </a:p>
        </p:txBody>
      </p:sp>
      <p:sp>
        <p:nvSpPr>
          <p:cNvPr id="64" name="Rectangle 63"/>
          <p:cNvSpPr/>
          <p:nvPr/>
        </p:nvSpPr>
        <p:spPr>
          <a:xfrm>
            <a:off x="557999" y="9460800"/>
            <a:ext cx="3024000" cy="10800"/>
          </a:xfrm>
          <a:prstGeom prst="rect">
            <a:avLst/>
          </a:prstGeom>
          <a:solidFill>
            <a:srgbClr val="EBE2C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5" name="TextBox 64"/>
          <p:cNvSpPr txBox="1"/>
          <p:nvPr/>
        </p:nvSpPr>
        <p:spPr>
          <a:xfrm>
            <a:off x="557999" y="9504000"/>
            <a:ext cx="3024000" cy="18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740" b="1" i="0">
                <a:solidFill>
                  <a:srgbClr val="424F5C"/>
                </a:solidFill>
                <a:latin typeface="Source Sans 3"/>
              </a:rPr>
              <a:t>Aus dieser Region: </a:t>
            </a:r>
            <a:r>
              <a:rPr sz="740" b="0" i="0">
                <a:solidFill>
                  <a:srgbClr val="6A6360"/>
                </a:solidFill>
                <a:latin typeface="Source Sans 3"/>
              </a:rPr>
              <a:t>Schwarzberger</a:t>
            </a:r>
          </a:p>
        </p:txBody>
      </p:sp>
      <p:sp>
        <p:nvSpPr>
          <p:cNvPr id="66" name="Rounded Rectangle 65"/>
          <p:cNvSpPr/>
          <p:nvPr/>
        </p:nvSpPr>
        <p:spPr>
          <a:xfrm>
            <a:off x="3851999" y="7848000"/>
            <a:ext cx="3276000" cy="1872000"/>
          </a:xfrm>
          <a:prstGeom prst="roundRect">
            <a:avLst>
              <a:gd name="adj" fmla="val 6000"/>
            </a:avLst>
          </a:prstGeom>
          <a:solidFill>
            <a:srgbClr val="FCFAF5"/>
          </a:solidFill>
          <a:ln w="9525">
            <a:solidFill>
              <a:srgbClr val="EBE2C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7" name="Oval 66"/>
          <p:cNvSpPr/>
          <p:nvPr/>
        </p:nvSpPr>
        <p:spPr>
          <a:xfrm>
            <a:off x="3977999" y="7999200"/>
            <a:ext cx="115200" cy="115200"/>
          </a:xfrm>
          <a:prstGeom prst="ellipse">
            <a:avLst/>
          </a:prstGeom>
          <a:solidFill>
            <a:srgbClr val="9A5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8" name="TextBox 67"/>
          <p:cNvSpPr txBox="1"/>
          <p:nvPr/>
        </p:nvSpPr>
        <p:spPr>
          <a:xfrm>
            <a:off x="4157999" y="7948800"/>
            <a:ext cx="2844000" cy="234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1050" b="1" i="0">
                <a:solidFill>
                  <a:srgbClr val="424F5C"/>
                </a:solidFill>
                <a:latin typeface="Bitter"/>
              </a:rPr>
              <a:t>Waadtländer Alpen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157999" y="8208000"/>
            <a:ext cx="2844000" cy="18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740" b="0" i="0">
                <a:solidFill>
                  <a:srgbClr val="6A6360"/>
                </a:solidFill>
                <a:latin typeface="Source Sans 3"/>
              </a:rPr>
              <a:t>Alpkäserei im Pays-d’Enhaut · Schweiz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977999" y="8424000"/>
            <a:ext cx="3024000" cy="54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740" b="0" i="0">
                <a:solidFill>
                  <a:srgbClr val="5A5246"/>
                </a:solidFill>
                <a:latin typeface="Source Sans 3"/>
              </a:rPr>
              <a:t>Das Pays-d’Enhaut liegt zwischen 1.000 und 2.000 Metern. Hier lebt die Stufenwirtschaft: eine Kette von Hütten auf verschiedenen Höhen.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977999" y="8928000"/>
            <a:ext cx="3024000" cy="522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sz="740" b="0" i="0">
                <a:solidFill>
                  <a:srgbClr val="5A5246"/>
                </a:solidFill>
                <a:latin typeface="Source Sans 3"/>
              </a:rPr>
              <a:t>Vom 10. Mai bis 10. Oktober wird oben auf der Alp über offenem Holzfeuer gekäst. Gereift wird gemeinsam in den Kellern im Dorf.</a:t>
            </a:r>
          </a:p>
        </p:txBody>
      </p:sp>
      <p:sp>
        <p:nvSpPr>
          <p:cNvPr id="72" name="Rectangle 71"/>
          <p:cNvSpPr/>
          <p:nvPr/>
        </p:nvSpPr>
        <p:spPr>
          <a:xfrm>
            <a:off x="3977999" y="9460800"/>
            <a:ext cx="3024000" cy="10800"/>
          </a:xfrm>
          <a:prstGeom prst="rect">
            <a:avLst/>
          </a:prstGeom>
          <a:solidFill>
            <a:srgbClr val="EBE2C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3" name="TextBox 72"/>
          <p:cNvSpPr txBox="1"/>
          <p:nvPr/>
        </p:nvSpPr>
        <p:spPr>
          <a:xfrm>
            <a:off x="3977999" y="9504000"/>
            <a:ext cx="3024000" cy="18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5000"/>
              </a:lnSpc>
            </a:pPr>
            <a:r>
              <a:rPr sz="740" b="1" i="0">
                <a:solidFill>
                  <a:srgbClr val="424F5C"/>
                </a:solidFill>
                <a:latin typeface="Source Sans 3"/>
              </a:rPr>
              <a:t>Aus dieser Region: </a:t>
            </a:r>
            <a:r>
              <a:rPr sz="740" b="0" i="0">
                <a:solidFill>
                  <a:srgbClr val="6A6360"/>
                </a:solidFill>
                <a:latin typeface="Source Sans 3"/>
              </a:rPr>
              <a:t>L’Etivaz AOP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432000" y="9738000"/>
            <a:ext cx="6696000" cy="18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25000"/>
              </a:lnSpc>
            </a:pPr>
            <a:r>
              <a:rPr sz="819" b="0" i="0">
                <a:solidFill>
                  <a:srgbClr val="424F5C"/>
                </a:solidFill>
                <a:latin typeface="Source Sans 3"/>
              </a:rPr>
              <a:t>Wie diese Unterschiede sichtbar, riechbar und schmeckbar werden, zeigt das Degustationsblatt.</a:t>
            </a:r>
          </a:p>
        </p:txBody>
      </p:sp>
      <p:sp>
        <p:nvSpPr>
          <p:cNvPr id="75" name="Rectangle 74"/>
          <p:cNvSpPr/>
          <p:nvPr/>
        </p:nvSpPr>
        <p:spPr>
          <a:xfrm>
            <a:off x="432000" y="9936000"/>
            <a:ext cx="6696000" cy="10800"/>
          </a:xfrm>
          <a:prstGeom prst="rect">
            <a:avLst/>
          </a:prstGeom>
          <a:solidFill>
            <a:srgbClr val="EBE2C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6" name="TextBox 75"/>
          <p:cNvSpPr txBox="1"/>
          <p:nvPr/>
        </p:nvSpPr>
        <p:spPr>
          <a:xfrm>
            <a:off x="432000" y="10026000"/>
            <a:ext cx="6696000" cy="5400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40000"/>
              </a:lnSpc>
            </a:pPr>
            <a:r>
              <a:rPr sz="670" b="1" i="0">
                <a:solidFill>
                  <a:srgbClr val="5A5246"/>
                </a:solidFill>
                <a:latin typeface="Source Sans 3"/>
              </a:rPr>
              <a:t>Alle vier:</a:t>
            </a:r>
            <a:r>
              <a:rPr sz="670" b="0" i="0">
                <a:solidFill>
                  <a:srgbClr val="6A6360"/>
                </a:solidFill>
                <a:latin typeface="Source Sans 3"/>
              </a:rPr>
              <a:t> Hartkäse aus Rohmilch · Allergen: Milch · traditionell mit Kälberlab (nicht vegetarisch) · gekühlt lagern bei max. +7 °C · Schwangeren wird bei Rohmilchkäse generell Zurückhaltung empfohlen · Alle vier tragen eine Naturrinde ohne Beschichtung; wir empfehlen, sie sparsam wegzuschneiden · Bio-Kontrollstellen: DE-ÖKO-006 (Alpkäse) · FR-BIO-01 (Meule de Savoie) · AT-BIO-301 (Schwarzberger) · CH-BIO-006 (L’Etivaz) · Rinden: alle vier Naturrinde ohne Beschichtung, sparsames Wegschneiden empfohlen · Großhandel: Gerald Bartke GmbH, Hengdorfer Str. 12, 91189 Rohr-Regelsbach · Ihre Kiste: [Name &amp; Anschrift] · Mehr zur Aktion: [Ihre Website / Shop-Link]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