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extended-properties" Target="docProps/app.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embedTrueTypeFonts="1">
  <p:sldMasterIdLst>
    <p:sldMasterId id="2147483648" r:id="rId1"/>
  </p:sldMasterIdLst>
  <p:sldIdLst>
    <p:sldId id="256" r:id="rId2"/>
    <p:sldId id="257" r:id="rId3"/>
    <p:sldId id="258" r:id="rId4"/>
  </p:sldIdLst>
  <p:notesMasterIdLst>
    <p:notesMasterId r:id="rId5"/>
  </p:notesMasterIdLst>
  <p:sldSz cx="7562088" cy="10689336"/>
  <p:notesSz cx="10689336" cy="7562088"/>
  <p:embeddedFontLst>
    <p:embeddedFont>
      <p:font typeface="Bitter" pitchFamily="18" charset="0"/>
      <p:regular r:id="rId10"/>
      <p:bold r:id="rId11"/>
    </p:embeddedFont>
    <p:embeddedFont>
      <p:font typeface="Source Sans 3" pitchFamily="18" charset="0"/>
      <p:regular r:id="rId12"/>
      <p:bold r:id="rId13"/>
    </p:embeddedFont>
    <p:embeddedFont>
      <p:font typeface="Caveat" pitchFamily="18" charset="0"/>
      <p:regular r:id="rId14"/>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0" Type="http://schemas.openxmlformats.org/officeDocument/2006/relationships/font" Target="fonts/font1.fntdata"/><Relationship Id="rId11" Type="http://schemas.openxmlformats.org/officeDocument/2006/relationships/font" Target="fonts/font2.fntdata"/><Relationship Id="rId12" Type="http://schemas.openxmlformats.org/officeDocument/2006/relationships/font" Target="fonts/font3.fntdata"/><Relationship Id="rId13" Type="http://schemas.openxmlformats.org/officeDocument/2006/relationships/font" Target="fonts/font4.fntdata"/><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slideLayout" Target="../slideLayouts/slideLayout1.xml"/><Relationship Id="rId6"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jpeg"/><Relationship Id="rId2" Type="http://schemas.openxmlformats.org/officeDocument/2006/relationships/image" Target="../media/image-3-2.jpeg"/><Relationship Id="rId3" Type="http://schemas.openxmlformats.org/officeDocument/2006/relationships/image" Target="../media/image-3-3.jpeg"/><Relationship Id="rId4" Type="http://schemas.openxmlformats.org/officeDocument/2006/relationships/slideLayout" Target="../slideLayouts/slideLayout1.xml"/><Relationship Id="rId5"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CFAF5"/>
        </a:solidFill>
      </p:bgPr>
    </p:bg>
    <p:spTree>
      <p:nvGrpSpPr>
        <p:cNvPr id="1" name=""/>
        <p:cNvGrpSpPr/>
        <p:nvPr/>
      </p:nvGrpSpPr>
      <p:grpSpPr>
        <a:xfrm>
          <a:off x="0" y="0"/>
          <a:ext cx="0" cy="0"/>
          <a:chOff x="0" y="0"/>
          <a:chExt cx="0" cy="0"/>
        </a:xfrm>
      </p:grpSpPr>
      <p:sp>
        <p:nvSpPr>
          <p:cNvPr id="2" name="Text 0"/>
          <p:cNvSpPr/>
          <p:nvPr/>
        </p:nvSpPr>
        <p:spPr>
          <a:xfrm>
            <a:off x="521208" y="411480"/>
            <a:ext cx="4407408" cy="256032"/>
          </a:xfrm>
          <a:prstGeom prst="rect">
            <a:avLst/>
          </a:prstGeom>
          <a:noFill/>
          <a:ln/>
        </p:spPr>
        <p:txBody>
          <a:bodyPr wrap="square" lIns="0" tIns="0" rIns="0" bIns="0" rtlCol="0" anchor="ctr"/>
          <a:lstStyle/>
          <a:p>
            <a:pPr indent="0" marL="0">
              <a:buNone/>
            </a:pPr>
            <a:r>
              <a:rPr lang="en-US" sz="1010" b="1" spc="240" kern="0" dirty="0">
                <a:solidFill>
                  <a:srgbClr val="9A5C00"/>
                </a:solidFill>
                <a:latin typeface="+mn-lt" pitchFamily="34" charset="0"/>
                <a:ea typeface="+mn-lt" pitchFamily="34" charset="-122"/>
                <a:cs typeface="+mn-lt" pitchFamily="34" charset="-120"/>
              </a:rPr>
              <a:t>KÄSE-DEGUSTATION FÜR ZU HAUSE</a:t>
            </a:r>
            <a:endParaRPr lang="en-US" sz="1010" dirty="0"/>
          </a:p>
        </p:txBody>
      </p:sp>
      <p:sp>
        <p:nvSpPr>
          <p:cNvPr id="3" name="Text 1"/>
          <p:cNvSpPr/>
          <p:nvPr/>
        </p:nvSpPr>
        <p:spPr>
          <a:xfrm>
            <a:off x="521208" y="676656"/>
            <a:ext cx="4407408" cy="1014984"/>
          </a:xfrm>
          <a:prstGeom prst="rect">
            <a:avLst/>
          </a:prstGeom>
          <a:noFill/>
          <a:ln/>
        </p:spPr>
        <p:txBody>
          <a:bodyPr wrap="square" lIns="0" tIns="0" rIns="0" bIns="0" rtlCol="0" anchor="t"/>
          <a:lstStyle/>
          <a:p>
            <a:pPr indent="0" marL="0">
              <a:lnSpc>
                <a:spcPts val="3110"/>
              </a:lnSpc>
              <a:buNone/>
            </a:pPr>
            <a:r>
              <a:rPr lang="en-US" sz="2840" b="1" dirty="0">
                <a:solidFill>
                  <a:srgbClr val="424F5C"/>
                </a:solidFill>
                <a:latin typeface="+mj-lt" pitchFamily="34" charset="0"/>
                <a:ea typeface="+mj-lt" pitchFamily="34" charset="-122"/>
                <a:cs typeface="+mj-lt" pitchFamily="34" charset="-120"/>
              </a:rPr>
              <a:t>Comté im Wandel der Zeit</a:t>
            </a:r>
            <a:endParaRPr lang="en-US" sz="2840" dirty="0"/>
          </a:p>
        </p:txBody>
      </p:sp>
      <p:sp>
        <p:nvSpPr>
          <p:cNvPr id="4" name="Text 2"/>
          <p:cNvSpPr/>
          <p:nvPr/>
        </p:nvSpPr>
        <p:spPr>
          <a:xfrm>
            <a:off x="521208" y="1682496"/>
            <a:ext cx="4407408" cy="338328"/>
          </a:xfrm>
          <a:prstGeom prst="rect">
            <a:avLst/>
          </a:prstGeom>
          <a:noFill/>
          <a:ln/>
        </p:spPr>
        <p:txBody>
          <a:bodyPr wrap="square" lIns="0" tIns="0" rIns="0" bIns="0" rtlCol="0" anchor="ctr"/>
          <a:lstStyle/>
          <a:p>
            <a:pPr indent="0" marL="0">
              <a:buNone/>
            </a:pPr>
            <a:r>
              <a:rPr lang="en-US" sz="1490" i="1" dirty="0">
                <a:solidFill>
                  <a:srgbClr val="9A5C00"/>
                </a:solidFill>
                <a:latin typeface="Caveat" pitchFamily="34" charset="0"/>
                <a:ea typeface="+mj-lt" pitchFamily="34" charset="-122"/>
                <a:cs typeface="+mj-lt" pitchFamily="34" charset="-120"/>
              </a:rPr>
              <a:t>— was Zeit mit Käse macht</a:t>
            </a:r>
            <a:endParaRPr lang="en-US" sz="1490" dirty="0"/>
          </a:p>
        </p:txBody>
      </p:sp>
      <p:sp>
        <p:nvSpPr>
          <p:cNvPr id="5" name="Shape 3"/>
          <p:cNvSpPr/>
          <p:nvPr/>
        </p:nvSpPr>
        <p:spPr>
          <a:xfrm>
            <a:off x="5184648" y="438912"/>
            <a:ext cx="1856232" cy="1115568"/>
          </a:xfrm>
          <a:prstGeom prst="roundRect">
            <a:avLst>
              <a:gd name="adj" fmla="val 4098"/>
            </a:avLst>
          </a:prstGeom>
          <a:solidFill>
            <a:srgbClr val="FCF3E1"/>
          </a:solidFill>
          <a:ln w="12700">
            <a:solidFill>
              <a:srgbClr val="EEA842"/>
            </a:solidFill>
            <a:prstDash val="dash"/>
          </a:ln>
        </p:spPr>
        <p:txBody>
          <a:bodyPr/>
          <a:p/>
        </p:txBody>
      </p:sp>
      <p:sp>
        <p:nvSpPr>
          <p:cNvPr id="6" name="Text 4"/>
          <p:cNvSpPr/>
          <p:nvPr/>
        </p:nvSpPr>
        <p:spPr>
          <a:xfrm>
            <a:off x="5184648" y="438912"/>
            <a:ext cx="1856232" cy="1115568"/>
          </a:xfrm>
          <a:prstGeom prst="rect">
            <a:avLst/>
          </a:prstGeom>
          <a:noFill/>
          <a:ln/>
        </p:spPr>
        <p:txBody>
          <a:bodyPr wrap="square" rtlCol="0" anchor="ctr"/>
          <a:lstStyle/>
          <a:p>
            <a:pPr algn="ctr" indent="0" marL="0">
              <a:lnSpc>
                <a:spcPts val="1350"/>
              </a:lnSpc>
              <a:buNone/>
            </a:pPr>
            <a:r>
              <a:rPr lang="en-US" sz="950" b="1" dirty="0">
                <a:solidFill>
                  <a:srgbClr val="9A5C00"/>
                </a:solidFill>
                <a:latin typeface="+mn-lt" pitchFamily="34" charset="0"/>
                <a:ea typeface="+mn-lt" pitchFamily="34" charset="-122"/>
                <a:cs typeface="+mn-lt" pitchFamily="34" charset="-120"/>
              </a:rPr>
              <a:t>IHR LOGO</a:t>
            </a:r>
            <a:endParaRPr lang="en-US" sz="950" dirty="0"/>
          </a:p>
          <a:p>
            <a:pPr algn="ctr" indent="0" marL="0">
              <a:lnSpc>
                <a:spcPts val="1350"/>
              </a:lnSpc>
              <a:buNone/>
            </a:pPr>
            <a:r>
              <a:rPr lang="en-US" sz="950" dirty="0">
                <a:solidFill>
                  <a:srgbClr val="9A5C00"/>
                </a:solidFill>
                <a:latin typeface="+mn-lt" pitchFamily="34" charset="0"/>
                <a:ea typeface="+mn-lt" pitchFamily="34" charset="-122"/>
                <a:cs typeface="+mn-lt" pitchFamily="34" charset="-120"/>
              </a:rPr>
              <a:t>hier einfügen</a:t>
            </a:r>
            <a:endParaRPr lang="en-US" sz="950" dirty="0"/>
          </a:p>
        </p:txBody>
      </p:sp>
      <p:sp>
        <p:nvSpPr>
          <p:cNvPr id="7" name="Text 5"/>
          <p:cNvSpPr/>
          <p:nvPr/>
        </p:nvSpPr>
        <p:spPr>
          <a:xfrm>
            <a:off x="521208" y="2148840"/>
            <a:ext cx="6519672" cy="649224"/>
          </a:xfrm>
          <a:prstGeom prst="rect">
            <a:avLst/>
          </a:prstGeom>
          <a:noFill/>
          <a:ln/>
        </p:spPr>
        <p:txBody>
          <a:bodyPr wrap="square" lIns="0" tIns="0" rIns="0" bIns="0" rtlCol="0" anchor="t"/>
          <a:lstStyle/>
          <a:p>
            <a:pPr indent="0" marL="0">
              <a:lnSpc>
                <a:spcPts val="1350"/>
              </a:lnSpc>
              <a:buNone/>
            </a:pPr>
            <a:r>
              <a:rPr lang="en-US" sz="1080" dirty="0">
                <a:solidFill>
                  <a:srgbClr val="5A5246"/>
                </a:solidFill>
                <a:latin typeface="+mn-lt" pitchFamily="34" charset="0"/>
                <a:ea typeface="+mn-lt" pitchFamily="34" charset="-122"/>
                <a:cs typeface="+mn-lt" pitchFamily="34" charset="-120"/>
              </a:rPr>
              <a:t>Vier Bio-Comtés aus dem französischen Jura führen durch Reifestufen von 4 bis über 30 Monaten. Die beiden jüngeren Käse reiften bei Marcel Petite, die beiden älteren bei Fromageries Arnaud. Probieren Sie von jung nach alt; die Anleitung steht auf der Rückseite.</a:t>
            </a:r>
            <a:endParaRPr lang="en-US" sz="1080" dirty="0"/>
          </a:p>
        </p:txBody>
      </p:sp>
      <p:sp>
        <p:nvSpPr>
          <p:cNvPr id="8" name="Shape 6"/>
          <p:cNvSpPr/>
          <p:nvPr/>
        </p:nvSpPr>
        <p:spPr>
          <a:xfrm>
            <a:off x="521208" y="2926080"/>
            <a:ext cx="6519672" cy="1572768"/>
          </a:xfrm>
          <a:prstGeom prst="roundRect">
            <a:avLst>
              <a:gd name="adj" fmla="val 2907"/>
            </a:avLst>
          </a:prstGeom>
          <a:solidFill>
            <a:srgbClr val="FCFAF5"/>
          </a:solidFill>
          <a:ln w="9525">
            <a:solidFill>
              <a:srgbClr val="EBE2CD"/>
            </a:solidFill>
            <a:prstDash val="solid"/>
          </a:ln>
        </p:spPr>
        <p:txBody>
          <a:bodyPr/>
          <a:p/>
        </p:txBody>
      </p:sp>
      <p:pic>
        <p:nvPicPr>
          <p:cNvPr id="9" name="Image 0" descr="preencoded.png">    </p:cNvPr>
          <p:cNvPicPr>
            <a:picLocks noChangeAspect="1"/>
          </p:cNvPicPr>
          <p:nvPr/>
        </p:nvPicPr>
        <p:blipFill>
          <a:blip r:embed="rId1"/>
          <a:srcRect l="0" r="0" t="0" b="0"/>
          <a:stretch/>
        </p:blipFill>
        <p:spPr>
          <a:xfrm>
            <a:off x="667512" y="3072384"/>
            <a:ext cx="1060704" cy="841248"/>
          </a:xfrm>
          <a:prstGeom prst="rect">
            <a:avLst/>
          </a:prstGeom>
        </p:spPr>
      </p:pic>
      <p:sp>
        <p:nvSpPr>
          <p:cNvPr id="10" name="Shape 7"/>
          <p:cNvSpPr/>
          <p:nvPr/>
        </p:nvSpPr>
        <p:spPr>
          <a:xfrm>
            <a:off x="795528" y="3968496"/>
            <a:ext cx="804672" cy="256032"/>
          </a:xfrm>
          <a:prstGeom prst="roundRect">
            <a:avLst>
              <a:gd name="adj" fmla="val 50000"/>
            </a:avLst>
          </a:prstGeom>
          <a:solidFill>
            <a:srgbClr val="F7B95E"/>
          </a:solidFill>
          <a:ln/>
        </p:spPr>
        <p:txBody>
          <a:bodyPr/>
          <a:p/>
        </p:txBody>
      </p:sp>
      <p:sp>
        <p:nvSpPr>
          <p:cNvPr id="11" name="Text 8"/>
          <p:cNvSpPr/>
          <p:nvPr/>
        </p:nvSpPr>
        <p:spPr>
          <a:xfrm>
            <a:off x="795528" y="3968496"/>
            <a:ext cx="804672" cy="256032"/>
          </a:xfrm>
          <a:prstGeom prst="rect">
            <a:avLst/>
          </a:prstGeom>
          <a:noFill/>
          <a:ln/>
        </p:spPr>
        <p:txBody>
          <a:bodyPr wrap="square" lIns="0" tIns="0" rIns="0" bIns="0" rtlCol="0" anchor="ctr"/>
          <a:lstStyle/>
          <a:p>
            <a:pPr algn="ctr" indent="0" marL="0">
              <a:buNone/>
            </a:pPr>
            <a:r>
              <a:rPr lang="en-US" sz="900" b="1" dirty="0">
                <a:solidFill>
                  <a:srgbClr val="3D2A0B"/>
                </a:solidFill>
                <a:latin typeface="+mj-lt" pitchFamily="34" charset="0"/>
                <a:ea typeface="+mj-lt" pitchFamily="34" charset="-122"/>
                <a:cs typeface="+mj-lt" pitchFamily="34" charset="-120"/>
              </a:rPr>
              <a:t>4 M</a:t>
            </a:r>
            <a:endParaRPr lang="en-US" sz="900" dirty="0"/>
          </a:p>
        </p:txBody>
      </p:sp>
      <p:sp>
        <p:nvSpPr>
          <p:cNvPr id="12" name="Text 9"/>
          <p:cNvSpPr/>
          <p:nvPr/>
        </p:nvSpPr>
        <p:spPr>
          <a:xfrm>
            <a:off x="1947672" y="3072384"/>
            <a:ext cx="3749040" cy="256032"/>
          </a:xfrm>
          <a:prstGeom prst="rect">
            <a:avLst/>
          </a:prstGeom>
          <a:noFill/>
          <a:ln/>
        </p:spPr>
        <p:txBody>
          <a:bodyPr wrap="square" lIns="0" tIns="0" rIns="0" bIns="0" rtlCol="0" anchor="ctr"/>
          <a:lstStyle/>
          <a:p>
            <a:pPr indent="0" marL="0">
              <a:buNone/>
            </a:pPr>
            <a:r>
              <a:rPr lang="en-US" sz="1300" b="1" dirty="0">
                <a:solidFill>
                  <a:srgbClr val="424F5C"/>
                </a:solidFill>
                <a:latin typeface="+mj-lt" pitchFamily="34" charset="0"/>
                <a:ea typeface="+mj-lt" pitchFamily="34" charset="-122"/>
                <a:cs typeface="+mj-lt" pitchFamily="34" charset="-120"/>
              </a:rPr>
              <a:t>1 · Comté Cyclamen AOP</a:t>
            </a:r>
            <a:endParaRPr lang="en-US" sz="1300" dirty="0"/>
          </a:p>
        </p:txBody>
      </p:sp>
      <p:sp>
        <p:nvSpPr>
          <p:cNvPr id="13" name="Text 10"/>
          <p:cNvSpPr/>
          <p:nvPr/>
        </p:nvSpPr>
        <p:spPr>
          <a:xfrm>
            <a:off x="1947672" y="3328416"/>
            <a:ext cx="3749040" cy="201168"/>
          </a:xfrm>
          <a:prstGeom prst="rect">
            <a:avLst/>
          </a:prstGeom>
          <a:noFill/>
          <a:ln/>
        </p:spPr>
        <p:txBody>
          <a:bodyPr wrap="square" lIns="0" tIns="0" rIns="0" bIns="0" rtlCol="0" anchor="ctr"/>
          <a:lstStyle/>
          <a:p>
            <a:pPr indent="0" marL="0">
              <a:buNone/>
            </a:pPr>
            <a:r>
              <a:rPr lang="en-US" sz="900" dirty="0">
                <a:solidFill>
                  <a:srgbClr val="6A6360"/>
                </a:solidFill>
                <a:latin typeface="+mn-lt" pitchFamily="34" charset="0"/>
                <a:ea typeface="+mn-lt" pitchFamily="34" charset="-122"/>
                <a:cs typeface="+mn-lt" pitchFamily="34" charset="-120"/>
              </a:rPr>
              <a:t>4 Monate gereift · Affinage: Marcel Petite</a:t>
            </a:r>
            <a:endParaRPr lang="en-US" sz="900" dirty="0"/>
          </a:p>
        </p:txBody>
      </p:sp>
      <p:sp>
        <p:nvSpPr>
          <p:cNvPr id="14" name="Text 11"/>
          <p:cNvSpPr/>
          <p:nvPr/>
        </p:nvSpPr>
        <p:spPr>
          <a:xfrm>
            <a:off x="1947672" y="3547872"/>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5A5246"/>
                </a:solidFill>
                <a:latin typeface="+mn-lt" pitchFamily="34" charset="0"/>
                <a:ea typeface="+mn-lt" pitchFamily="34" charset="-122"/>
                <a:cs typeface="+mn-lt" pitchFamily="34" charset="-120"/>
              </a:rPr>
              <a:t>Jung und mild.</a:t>
            </a:r>
            <a:pPr indent="0" marL="0">
              <a:lnSpc>
                <a:spcPts val="1300"/>
              </a:lnSpc>
              <a:buNone/>
            </a:pPr>
            <a:r>
              <a:rPr lang="en-US" sz="1000" dirty="0">
                <a:solidFill>
                  <a:srgbClr val="5A5246"/>
                </a:solidFill>
                <a:latin typeface="+mn-lt" pitchFamily="34" charset="0"/>
                <a:ea typeface="+mn-lt" pitchFamily="34" charset="-122"/>
                <a:cs typeface="+mn-lt" pitchFamily="34" charset="-120"/>
              </a:rPr>
              <a:t> Vier Monate gereift, saftig und elastisch, mit zarter Milchsüße und einem Duft nach frischer Butter.</a:t>
            </a:r>
            <a:endParaRPr lang="en-US" sz="1000" dirty="0"/>
          </a:p>
        </p:txBody>
      </p:sp>
      <p:sp>
        <p:nvSpPr>
          <p:cNvPr id="15" name="Text 12"/>
          <p:cNvSpPr/>
          <p:nvPr/>
        </p:nvSpPr>
        <p:spPr>
          <a:xfrm>
            <a:off x="1947672" y="4224528"/>
            <a:ext cx="3749040" cy="201168"/>
          </a:xfrm>
          <a:prstGeom prst="rect">
            <a:avLst/>
          </a:prstGeom>
          <a:noFill/>
          <a:ln/>
        </p:spPr>
        <p:txBody>
          <a:bodyPr wrap="square" lIns="0" tIns="0" rIns="0" bIns="0" rtlCol="0" anchor="ctr"/>
          <a:lstStyle/>
          <a:p>
            <a:pPr indent="0" marL="0">
              <a:buNone/>
            </a:pPr>
            <a:r>
              <a:rPr lang="en-US" sz="860" dirty="0">
                <a:solidFill>
                  <a:srgbClr val="6A6360"/>
                </a:solidFill>
                <a:latin typeface="+mn-lt" pitchFamily="34" charset="0"/>
                <a:ea typeface="+mn-lt" pitchFamily="34" charset="-122"/>
                <a:cs typeface="+mn-lt" pitchFamily="34" charset="-120"/>
              </a:rPr>
              <a:t>elastisch, saftig · Butter &amp; frische Milch · kurzer Nachhall</a:t>
            </a:r>
            <a:endParaRPr lang="en-US" sz="860" dirty="0"/>
          </a:p>
        </p:txBody>
      </p:sp>
      <p:sp>
        <p:nvSpPr>
          <p:cNvPr id="16" name="Text 13"/>
          <p:cNvSpPr/>
          <p:nvPr/>
        </p:nvSpPr>
        <p:spPr>
          <a:xfrm>
            <a:off x="5394960" y="3310128"/>
            <a:ext cx="1517904" cy="219456"/>
          </a:xfrm>
          <a:prstGeom prst="rect">
            <a:avLst/>
          </a:prstGeom>
          <a:noFill/>
          <a:ln/>
        </p:spPr>
        <p:txBody>
          <a:bodyPr wrap="square" lIns="0" tIns="0" rIns="0" bIns="0" rtlCol="0" anchor="ctr"/>
          <a:lstStyle/>
          <a:p>
            <a:pPr algn="r" indent="0" marL="0">
              <a:buNone/>
            </a:pPr>
            <a:r>
              <a:rPr lang="en-US" sz="950" dirty="0">
                <a:solidFill>
                  <a:srgbClr val="9A5C00"/>
                </a:solidFill>
                <a:latin typeface="+mn-lt" pitchFamily="34" charset="0"/>
                <a:ea typeface="+mn-lt" pitchFamily="34" charset="-122"/>
                <a:cs typeface="+mn-lt" pitchFamily="34" charset="-120"/>
              </a:rPr>
              <a:t>[ca. 150 g]</a:t>
            </a:r>
            <a:endParaRPr lang="en-US" sz="950" dirty="0"/>
          </a:p>
        </p:txBody>
      </p:sp>
      <p:sp>
        <p:nvSpPr>
          <p:cNvPr id="17" name="Text 14"/>
          <p:cNvSpPr/>
          <p:nvPr/>
        </p:nvSpPr>
        <p:spPr>
          <a:xfrm>
            <a:off x="5120640" y="3529584"/>
            <a:ext cx="1792224" cy="347472"/>
          </a:xfrm>
          <a:prstGeom prst="rect">
            <a:avLst/>
          </a:prstGeom>
          <a:noFill/>
          <a:ln/>
        </p:spPr>
        <p:txBody>
          <a:bodyPr wrap="square" lIns="0" tIns="0" rIns="0" bIns="0" rtlCol="0" anchor="ctr"/>
          <a:lstStyle/>
          <a:p>
            <a:pPr algn="r" indent="0" marL="0">
              <a:buNone/>
            </a:pPr>
            <a:r>
              <a:rPr lang="en-US" sz="1500" b="1" dirty="0">
                <a:solidFill>
                  <a:srgbClr val="9A5C00"/>
                </a:solidFill>
                <a:latin typeface="+mj-lt" pitchFamily="34" charset="0"/>
                <a:ea typeface="+mj-lt" pitchFamily="34" charset="-122"/>
                <a:cs typeface="+mj-lt" pitchFamily="34" charset="-120"/>
              </a:rPr>
              <a:t>[0,00 €]</a:t>
            </a:r>
            <a:endParaRPr lang="en-US" sz="1500" dirty="0"/>
          </a:p>
        </p:txBody>
      </p:sp>
      <p:sp>
        <p:nvSpPr>
          <p:cNvPr id="18" name="Shape 15"/>
          <p:cNvSpPr/>
          <p:nvPr/>
        </p:nvSpPr>
        <p:spPr>
          <a:xfrm>
            <a:off x="521208" y="4645152"/>
            <a:ext cx="6519672" cy="1572768"/>
          </a:xfrm>
          <a:prstGeom prst="roundRect">
            <a:avLst>
              <a:gd name="adj" fmla="val 2907"/>
            </a:avLst>
          </a:prstGeom>
          <a:solidFill>
            <a:srgbClr val="FCFAF5"/>
          </a:solidFill>
          <a:ln w="9525">
            <a:solidFill>
              <a:srgbClr val="EBE2CD"/>
            </a:solidFill>
            <a:prstDash val="solid"/>
          </a:ln>
        </p:spPr>
        <p:txBody>
          <a:bodyPr/>
          <a:p/>
        </p:txBody>
      </p:sp>
      <p:pic>
        <p:nvPicPr>
          <p:cNvPr id="19" name="Image 1" descr="preencoded.png">    </p:cNvPr>
          <p:cNvPicPr>
            <a:picLocks noChangeAspect="1"/>
          </p:cNvPicPr>
          <p:nvPr/>
        </p:nvPicPr>
        <p:blipFill>
          <a:blip r:embed="rId2"/>
          <a:srcRect l="0" r="0" t="0" b="0"/>
          <a:stretch/>
        </p:blipFill>
        <p:spPr>
          <a:xfrm>
            <a:off x="667512" y="4791456"/>
            <a:ext cx="1060704" cy="841248"/>
          </a:xfrm>
          <a:prstGeom prst="rect">
            <a:avLst/>
          </a:prstGeom>
        </p:spPr>
      </p:pic>
      <p:sp>
        <p:nvSpPr>
          <p:cNvPr id="20" name="Shape 16"/>
          <p:cNvSpPr/>
          <p:nvPr/>
        </p:nvSpPr>
        <p:spPr>
          <a:xfrm>
            <a:off x="795528" y="5687568"/>
            <a:ext cx="804672" cy="256032"/>
          </a:xfrm>
          <a:prstGeom prst="roundRect">
            <a:avLst>
              <a:gd name="adj" fmla="val 50000"/>
            </a:avLst>
          </a:prstGeom>
          <a:solidFill>
            <a:srgbClr val="EEA945"/>
          </a:solidFill>
          <a:ln/>
        </p:spPr>
        <p:txBody>
          <a:bodyPr/>
          <a:p/>
        </p:txBody>
      </p:sp>
      <p:sp>
        <p:nvSpPr>
          <p:cNvPr id="21" name="Text 17"/>
          <p:cNvSpPr/>
          <p:nvPr/>
        </p:nvSpPr>
        <p:spPr>
          <a:xfrm>
            <a:off x="795528" y="5687568"/>
            <a:ext cx="804672" cy="256032"/>
          </a:xfrm>
          <a:prstGeom prst="rect">
            <a:avLst/>
          </a:prstGeom>
          <a:noFill/>
          <a:ln/>
        </p:spPr>
        <p:txBody>
          <a:bodyPr wrap="square" lIns="0" tIns="0" rIns="0" bIns="0" rtlCol="0" anchor="ctr"/>
          <a:lstStyle/>
          <a:p>
            <a:pPr algn="ctr" indent="0" marL="0">
              <a:buNone/>
            </a:pPr>
            <a:r>
              <a:rPr lang="en-US" sz="900" b="1" dirty="0">
                <a:solidFill>
                  <a:srgbClr val="3D2A0B"/>
                </a:solidFill>
                <a:latin typeface="+mj-lt" pitchFamily="34" charset="0"/>
                <a:ea typeface="+mj-lt" pitchFamily="34" charset="-122"/>
                <a:cs typeface="+mj-lt" pitchFamily="34" charset="-120"/>
              </a:rPr>
              <a:t>6–9 M</a:t>
            </a:r>
            <a:endParaRPr lang="en-US" sz="900" dirty="0"/>
          </a:p>
        </p:txBody>
      </p:sp>
      <p:sp>
        <p:nvSpPr>
          <p:cNvPr id="22" name="Text 18"/>
          <p:cNvSpPr/>
          <p:nvPr/>
        </p:nvSpPr>
        <p:spPr>
          <a:xfrm>
            <a:off x="1947672" y="4791456"/>
            <a:ext cx="3749040" cy="256032"/>
          </a:xfrm>
          <a:prstGeom prst="rect">
            <a:avLst/>
          </a:prstGeom>
          <a:noFill/>
          <a:ln/>
        </p:spPr>
        <p:txBody>
          <a:bodyPr wrap="square" lIns="0" tIns="0" rIns="0" bIns="0" rtlCol="0" anchor="ctr"/>
          <a:lstStyle/>
          <a:p>
            <a:pPr indent="0" marL="0">
              <a:buNone/>
            </a:pPr>
            <a:r>
              <a:rPr lang="en-US" sz="1300" b="1" dirty="0">
                <a:solidFill>
                  <a:srgbClr val="424F5C"/>
                </a:solidFill>
                <a:latin typeface="+mj-lt" pitchFamily="34" charset="0"/>
                <a:ea typeface="+mj-lt" pitchFamily="34" charset="-122"/>
                <a:cs typeface="+mj-lt" pitchFamily="34" charset="-120"/>
              </a:rPr>
              <a:t>2 · Comté Extra/Épicéa AOP</a:t>
            </a:r>
            <a:endParaRPr lang="en-US" sz="1300" dirty="0"/>
          </a:p>
        </p:txBody>
      </p:sp>
      <p:sp>
        <p:nvSpPr>
          <p:cNvPr id="23" name="Text 19"/>
          <p:cNvSpPr/>
          <p:nvPr/>
        </p:nvSpPr>
        <p:spPr>
          <a:xfrm>
            <a:off x="1947672" y="5047488"/>
            <a:ext cx="3749040" cy="201168"/>
          </a:xfrm>
          <a:prstGeom prst="rect">
            <a:avLst/>
          </a:prstGeom>
          <a:noFill/>
          <a:ln/>
        </p:spPr>
        <p:txBody>
          <a:bodyPr wrap="square" lIns="0" tIns="0" rIns="0" bIns="0" rtlCol="0" anchor="ctr"/>
          <a:lstStyle/>
          <a:p>
            <a:pPr indent="0" marL="0">
              <a:buNone/>
            </a:pPr>
            <a:r>
              <a:rPr lang="en-US" sz="900" dirty="0">
                <a:solidFill>
                  <a:srgbClr val="6A6360"/>
                </a:solidFill>
                <a:latin typeface="+mn-lt" pitchFamily="34" charset="0"/>
                <a:ea typeface="+mn-lt" pitchFamily="34" charset="-122"/>
                <a:cs typeface="+mn-lt" pitchFamily="34" charset="-120"/>
              </a:rPr>
              <a:t>6–9 Monate gereift · Affinage: Marcel Petite</a:t>
            </a:r>
            <a:endParaRPr lang="en-US" sz="900" dirty="0"/>
          </a:p>
        </p:txBody>
      </p:sp>
      <p:sp>
        <p:nvSpPr>
          <p:cNvPr id="24" name="Text 20"/>
          <p:cNvSpPr/>
          <p:nvPr/>
        </p:nvSpPr>
        <p:spPr>
          <a:xfrm>
            <a:off x="1947672" y="5266944"/>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5A5246"/>
                </a:solidFill>
                <a:latin typeface="+mn-lt" pitchFamily="34" charset="0"/>
                <a:ea typeface="+mn-lt" pitchFamily="34" charset="-122"/>
                <a:cs typeface="+mn-lt" pitchFamily="34" charset="-120"/>
              </a:rPr>
              <a:t>Nussig und geschmeidig.</a:t>
            </a:r>
            <a:pPr indent="0" marL="0">
              <a:lnSpc>
                <a:spcPts val="1300"/>
              </a:lnSpc>
              <a:buNone/>
            </a:pPr>
            <a:r>
              <a:rPr lang="en-US" sz="1000" dirty="0">
                <a:solidFill>
                  <a:srgbClr val="5A5246"/>
                </a:solidFill>
                <a:latin typeface="+mn-lt" pitchFamily="34" charset="0"/>
                <a:ea typeface="+mn-lt" pitchFamily="34" charset="-122"/>
                <a:cs typeface="+mn-lt" pitchFamily="34" charset="-120"/>
              </a:rPr>
              <a:t> Nach sechs bis neun Monaten zeigt der Épicéa feine Haselnussnoten und erste würzige Tiefe.</a:t>
            </a:r>
            <a:endParaRPr lang="en-US" sz="1000" dirty="0"/>
          </a:p>
        </p:txBody>
      </p:sp>
      <p:sp>
        <p:nvSpPr>
          <p:cNvPr id="25" name="Text 21"/>
          <p:cNvSpPr/>
          <p:nvPr/>
        </p:nvSpPr>
        <p:spPr>
          <a:xfrm>
            <a:off x="1947672" y="5943600"/>
            <a:ext cx="3749040" cy="201168"/>
          </a:xfrm>
          <a:prstGeom prst="rect">
            <a:avLst/>
          </a:prstGeom>
          <a:noFill/>
          <a:ln/>
        </p:spPr>
        <p:txBody>
          <a:bodyPr wrap="square" lIns="0" tIns="0" rIns="0" bIns="0" rtlCol="0" anchor="ctr"/>
          <a:lstStyle/>
          <a:p>
            <a:pPr indent="0" marL="0">
              <a:buNone/>
            </a:pPr>
            <a:r>
              <a:rPr lang="en-US" sz="860" dirty="0">
                <a:solidFill>
                  <a:srgbClr val="6A6360"/>
                </a:solidFill>
                <a:latin typeface="+mn-lt" pitchFamily="34" charset="0"/>
                <a:ea typeface="+mn-lt" pitchFamily="34" charset="-122"/>
                <a:cs typeface="+mn-lt" pitchFamily="34" charset="-120"/>
              </a:rPr>
              <a:t>geschmeidig · feine Haselnuss, fruchtig · harmonisch</a:t>
            </a:r>
            <a:endParaRPr lang="en-US" sz="860" dirty="0"/>
          </a:p>
        </p:txBody>
      </p:sp>
      <p:sp>
        <p:nvSpPr>
          <p:cNvPr id="26" name="Text 22"/>
          <p:cNvSpPr/>
          <p:nvPr/>
        </p:nvSpPr>
        <p:spPr>
          <a:xfrm>
            <a:off x="5394960" y="5029200"/>
            <a:ext cx="1517904" cy="219456"/>
          </a:xfrm>
          <a:prstGeom prst="rect">
            <a:avLst/>
          </a:prstGeom>
          <a:noFill/>
          <a:ln/>
        </p:spPr>
        <p:txBody>
          <a:bodyPr wrap="square" lIns="0" tIns="0" rIns="0" bIns="0" rtlCol="0" anchor="ctr"/>
          <a:lstStyle/>
          <a:p>
            <a:pPr algn="r" indent="0" marL="0">
              <a:buNone/>
            </a:pPr>
            <a:r>
              <a:rPr lang="en-US" sz="950" dirty="0">
                <a:solidFill>
                  <a:srgbClr val="9A5C00"/>
                </a:solidFill>
                <a:latin typeface="+mn-lt" pitchFamily="34" charset="0"/>
                <a:ea typeface="+mn-lt" pitchFamily="34" charset="-122"/>
                <a:cs typeface="+mn-lt" pitchFamily="34" charset="-120"/>
              </a:rPr>
              <a:t>[ca. 150 g]</a:t>
            </a:r>
            <a:endParaRPr lang="en-US" sz="950" dirty="0"/>
          </a:p>
        </p:txBody>
      </p:sp>
      <p:sp>
        <p:nvSpPr>
          <p:cNvPr id="27" name="Text 23"/>
          <p:cNvSpPr/>
          <p:nvPr/>
        </p:nvSpPr>
        <p:spPr>
          <a:xfrm>
            <a:off x="5120640" y="5248656"/>
            <a:ext cx="1792224" cy="347472"/>
          </a:xfrm>
          <a:prstGeom prst="rect">
            <a:avLst/>
          </a:prstGeom>
          <a:noFill/>
          <a:ln/>
        </p:spPr>
        <p:txBody>
          <a:bodyPr wrap="square" lIns="0" tIns="0" rIns="0" bIns="0" rtlCol="0" anchor="ctr"/>
          <a:lstStyle/>
          <a:p>
            <a:pPr algn="r" indent="0" marL="0">
              <a:buNone/>
            </a:pPr>
            <a:r>
              <a:rPr lang="en-US" sz="1500" b="1" dirty="0">
                <a:solidFill>
                  <a:srgbClr val="9A5C00"/>
                </a:solidFill>
                <a:latin typeface="+mj-lt" pitchFamily="34" charset="0"/>
                <a:ea typeface="+mj-lt" pitchFamily="34" charset="-122"/>
                <a:cs typeface="+mj-lt" pitchFamily="34" charset="-120"/>
              </a:rPr>
              <a:t>[0,00 €]</a:t>
            </a:r>
            <a:endParaRPr lang="en-US" sz="1500" dirty="0"/>
          </a:p>
        </p:txBody>
      </p:sp>
      <p:sp>
        <p:nvSpPr>
          <p:cNvPr id="28" name="Shape 24"/>
          <p:cNvSpPr/>
          <p:nvPr/>
        </p:nvSpPr>
        <p:spPr>
          <a:xfrm>
            <a:off x="521208" y="6364224"/>
            <a:ext cx="6519672" cy="1572768"/>
          </a:xfrm>
          <a:prstGeom prst="roundRect">
            <a:avLst>
              <a:gd name="adj" fmla="val 2907"/>
            </a:avLst>
          </a:prstGeom>
          <a:solidFill>
            <a:srgbClr val="FCFAF5"/>
          </a:solidFill>
          <a:ln w="9525">
            <a:solidFill>
              <a:srgbClr val="EBE2CD"/>
            </a:solidFill>
            <a:prstDash val="solid"/>
          </a:ln>
        </p:spPr>
        <p:txBody>
          <a:bodyPr/>
          <a:p/>
        </p:txBody>
      </p:sp>
      <p:pic>
        <p:nvPicPr>
          <p:cNvPr id="29" name="Image 2" descr="preencoded.png">    </p:cNvPr>
          <p:cNvPicPr>
            <a:picLocks noChangeAspect="1"/>
          </p:cNvPicPr>
          <p:nvPr/>
        </p:nvPicPr>
        <p:blipFill>
          <a:blip r:embed="rId3"/>
          <a:srcRect l="0" r="0" t="0" b="0"/>
          <a:stretch/>
        </p:blipFill>
        <p:spPr>
          <a:xfrm>
            <a:off x="667512" y="6510528"/>
            <a:ext cx="1060704" cy="841248"/>
          </a:xfrm>
          <a:prstGeom prst="rect">
            <a:avLst/>
          </a:prstGeom>
        </p:spPr>
      </p:pic>
      <p:sp>
        <p:nvSpPr>
          <p:cNvPr id="30" name="Shape 25"/>
          <p:cNvSpPr/>
          <p:nvPr/>
        </p:nvSpPr>
        <p:spPr>
          <a:xfrm>
            <a:off x="795528" y="7406640"/>
            <a:ext cx="804672" cy="256032"/>
          </a:xfrm>
          <a:prstGeom prst="roundRect">
            <a:avLst>
              <a:gd name="adj" fmla="val 50000"/>
            </a:avLst>
          </a:prstGeom>
          <a:solidFill>
            <a:srgbClr val="E09A35"/>
          </a:solidFill>
          <a:ln/>
        </p:spPr>
        <p:txBody>
          <a:bodyPr/>
          <a:p/>
        </p:txBody>
      </p:sp>
      <p:sp>
        <p:nvSpPr>
          <p:cNvPr id="31" name="Text 26"/>
          <p:cNvSpPr/>
          <p:nvPr/>
        </p:nvSpPr>
        <p:spPr>
          <a:xfrm>
            <a:off x="795528" y="7406640"/>
            <a:ext cx="804672" cy="256032"/>
          </a:xfrm>
          <a:prstGeom prst="rect">
            <a:avLst/>
          </a:prstGeom>
          <a:noFill/>
          <a:ln/>
        </p:spPr>
        <p:txBody>
          <a:bodyPr wrap="square" lIns="0" tIns="0" rIns="0" bIns="0" rtlCol="0" anchor="ctr"/>
          <a:lstStyle/>
          <a:p>
            <a:pPr algn="ctr" indent="0" marL="0">
              <a:buNone/>
            </a:pPr>
            <a:r>
              <a:rPr lang="en-US" sz="900" b="1" dirty="0">
                <a:solidFill>
                  <a:srgbClr val="3D2A0B"/>
                </a:solidFill>
                <a:latin typeface="+mj-lt" pitchFamily="34" charset="0"/>
                <a:ea typeface="+mj-lt" pitchFamily="34" charset="-122"/>
                <a:cs typeface="+mj-lt" pitchFamily="34" charset="-120"/>
              </a:rPr>
              <a:t>20–22 M</a:t>
            </a:r>
            <a:endParaRPr lang="en-US" sz="900" dirty="0"/>
          </a:p>
        </p:txBody>
      </p:sp>
      <p:sp>
        <p:nvSpPr>
          <p:cNvPr id="32" name="Text 27"/>
          <p:cNvSpPr/>
          <p:nvPr/>
        </p:nvSpPr>
        <p:spPr>
          <a:xfrm>
            <a:off x="1947672" y="6510528"/>
            <a:ext cx="3749040" cy="256032"/>
          </a:xfrm>
          <a:prstGeom prst="rect">
            <a:avLst/>
          </a:prstGeom>
          <a:noFill/>
          <a:ln/>
        </p:spPr>
        <p:txBody>
          <a:bodyPr wrap="square" lIns="0" tIns="0" rIns="0" bIns="0" rtlCol="0" anchor="ctr"/>
          <a:lstStyle/>
          <a:p>
            <a:pPr indent="0" marL="0">
              <a:buNone/>
            </a:pPr>
            <a:r>
              <a:rPr lang="en-US" sz="1300" b="1" dirty="0">
                <a:solidFill>
                  <a:srgbClr val="424F5C"/>
                </a:solidFill>
                <a:latin typeface="+mj-lt" pitchFamily="34" charset="0"/>
                <a:ea typeface="+mj-lt" pitchFamily="34" charset="-122"/>
                <a:cs typeface="+mj-lt" pitchFamily="34" charset="-120"/>
              </a:rPr>
              <a:t>3 · Comté Arnaud AOP</a:t>
            </a:r>
            <a:endParaRPr lang="en-US" sz="1300" dirty="0"/>
          </a:p>
        </p:txBody>
      </p:sp>
      <p:sp>
        <p:nvSpPr>
          <p:cNvPr id="33" name="Text 28"/>
          <p:cNvSpPr/>
          <p:nvPr/>
        </p:nvSpPr>
        <p:spPr>
          <a:xfrm>
            <a:off x="1947672" y="6766560"/>
            <a:ext cx="3749040" cy="201168"/>
          </a:xfrm>
          <a:prstGeom prst="rect">
            <a:avLst/>
          </a:prstGeom>
          <a:noFill/>
          <a:ln/>
        </p:spPr>
        <p:txBody>
          <a:bodyPr wrap="square" lIns="0" tIns="0" rIns="0" bIns="0" rtlCol="0" anchor="ctr"/>
          <a:lstStyle/>
          <a:p>
            <a:pPr indent="0" marL="0">
              <a:buNone/>
            </a:pPr>
            <a:r>
              <a:rPr lang="en-US" sz="900" dirty="0">
                <a:solidFill>
                  <a:srgbClr val="6A6360"/>
                </a:solidFill>
                <a:latin typeface="+mn-lt" pitchFamily="34" charset="0"/>
                <a:ea typeface="+mn-lt" pitchFamily="34" charset="-122"/>
                <a:cs typeface="+mn-lt" pitchFamily="34" charset="-120"/>
              </a:rPr>
              <a:t>20–22 Monate · Affinage: Fromageries Arnaud</a:t>
            </a:r>
            <a:endParaRPr lang="en-US" sz="900" dirty="0"/>
          </a:p>
        </p:txBody>
      </p:sp>
      <p:sp>
        <p:nvSpPr>
          <p:cNvPr id="34" name="Text 29"/>
          <p:cNvSpPr/>
          <p:nvPr/>
        </p:nvSpPr>
        <p:spPr>
          <a:xfrm>
            <a:off x="1947672" y="6986016"/>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5A5246"/>
                </a:solidFill>
                <a:latin typeface="+mn-lt" pitchFamily="34" charset="0"/>
                <a:ea typeface="+mn-lt" pitchFamily="34" charset="-122"/>
                <a:cs typeface="+mn-lt" pitchFamily="34" charset="-120"/>
              </a:rPr>
              <a:t>Würzig und fest.</a:t>
            </a:r>
            <a:pPr indent="0" marL="0">
              <a:lnSpc>
                <a:spcPts val="1300"/>
              </a:lnSpc>
              <a:buNone/>
            </a:pPr>
            <a:r>
              <a:rPr lang="en-US" sz="1000" dirty="0">
                <a:solidFill>
                  <a:srgbClr val="5A5246"/>
                </a:solidFill>
                <a:latin typeface="+mn-lt" pitchFamily="34" charset="0"/>
                <a:ea typeface="+mn-lt" pitchFamily="34" charset="-122"/>
                <a:cs typeface="+mn-lt" pitchFamily="34" charset="-120"/>
              </a:rPr>
              <a:t> Nach fast zwei Jahren treten geröstete Haselnuss, kräftige Bouillon und ein langer Nachhall hervor. Erste Reifekristalle können auf der Zunge knistern.</a:t>
            </a:r>
            <a:endParaRPr lang="en-US" sz="1000" dirty="0"/>
          </a:p>
        </p:txBody>
      </p:sp>
      <p:sp>
        <p:nvSpPr>
          <p:cNvPr id="35" name="Text 30"/>
          <p:cNvSpPr/>
          <p:nvPr/>
        </p:nvSpPr>
        <p:spPr>
          <a:xfrm>
            <a:off x="1947672" y="7662672"/>
            <a:ext cx="3749040" cy="201168"/>
          </a:xfrm>
          <a:prstGeom prst="rect">
            <a:avLst/>
          </a:prstGeom>
          <a:noFill/>
          <a:ln/>
        </p:spPr>
        <p:txBody>
          <a:bodyPr wrap="square" lIns="0" tIns="0" rIns="0" bIns="0" rtlCol="0" anchor="ctr"/>
          <a:lstStyle/>
          <a:p>
            <a:pPr indent="0" marL="0">
              <a:buNone/>
            </a:pPr>
            <a:r>
              <a:rPr lang="en-US" sz="860" dirty="0">
                <a:solidFill>
                  <a:srgbClr val="6A6360"/>
                </a:solidFill>
                <a:latin typeface="+mn-lt" pitchFamily="34" charset="0"/>
                <a:ea typeface="+mn-lt" pitchFamily="34" charset="-122"/>
                <a:cs typeface="+mn-lt" pitchFamily="34" charset="-120"/>
              </a:rPr>
              <a:t>fest, erste Kristalle · Röstnoten &amp; Bouillon · lang</a:t>
            </a:r>
            <a:endParaRPr lang="en-US" sz="860" dirty="0"/>
          </a:p>
        </p:txBody>
      </p:sp>
      <p:sp>
        <p:nvSpPr>
          <p:cNvPr id="36" name="Text 31"/>
          <p:cNvSpPr/>
          <p:nvPr/>
        </p:nvSpPr>
        <p:spPr>
          <a:xfrm>
            <a:off x="5394960" y="6748272"/>
            <a:ext cx="1517904" cy="219456"/>
          </a:xfrm>
          <a:prstGeom prst="rect">
            <a:avLst/>
          </a:prstGeom>
          <a:noFill/>
          <a:ln/>
        </p:spPr>
        <p:txBody>
          <a:bodyPr wrap="square" lIns="0" tIns="0" rIns="0" bIns="0" rtlCol="0" anchor="ctr"/>
          <a:lstStyle/>
          <a:p>
            <a:pPr algn="r" indent="0" marL="0">
              <a:buNone/>
            </a:pPr>
            <a:r>
              <a:rPr lang="en-US" sz="950" dirty="0">
                <a:solidFill>
                  <a:srgbClr val="9A5C00"/>
                </a:solidFill>
                <a:latin typeface="+mn-lt" pitchFamily="34" charset="0"/>
                <a:ea typeface="+mn-lt" pitchFamily="34" charset="-122"/>
                <a:cs typeface="+mn-lt" pitchFamily="34" charset="-120"/>
              </a:rPr>
              <a:t>[ca. 150 g]</a:t>
            </a:r>
            <a:endParaRPr lang="en-US" sz="950" dirty="0"/>
          </a:p>
        </p:txBody>
      </p:sp>
      <p:sp>
        <p:nvSpPr>
          <p:cNvPr id="37" name="Text 32"/>
          <p:cNvSpPr/>
          <p:nvPr/>
        </p:nvSpPr>
        <p:spPr>
          <a:xfrm>
            <a:off x="5120640" y="6967728"/>
            <a:ext cx="1792224" cy="347472"/>
          </a:xfrm>
          <a:prstGeom prst="rect">
            <a:avLst/>
          </a:prstGeom>
          <a:noFill/>
          <a:ln/>
        </p:spPr>
        <p:txBody>
          <a:bodyPr wrap="square" lIns="0" tIns="0" rIns="0" bIns="0" rtlCol="0" anchor="ctr"/>
          <a:lstStyle/>
          <a:p>
            <a:pPr algn="r" indent="0" marL="0">
              <a:buNone/>
            </a:pPr>
            <a:r>
              <a:rPr lang="en-US" sz="1500" b="1" dirty="0">
                <a:solidFill>
                  <a:srgbClr val="9A5C00"/>
                </a:solidFill>
                <a:latin typeface="+mj-lt" pitchFamily="34" charset="0"/>
                <a:ea typeface="+mj-lt" pitchFamily="34" charset="-122"/>
                <a:cs typeface="+mj-lt" pitchFamily="34" charset="-120"/>
              </a:rPr>
              <a:t>[0,00 €]</a:t>
            </a:r>
            <a:endParaRPr lang="en-US" sz="1500" dirty="0"/>
          </a:p>
        </p:txBody>
      </p:sp>
      <p:sp>
        <p:nvSpPr>
          <p:cNvPr id="38" name="Shape 33"/>
          <p:cNvSpPr/>
          <p:nvPr/>
        </p:nvSpPr>
        <p:spPr>
          <a:xfrm>
            <a:off x="521208" y="8083296"/>
            <a:ext cx="6519672" cy="1572768"/>
          </a:xfrm>
          <a:prstGeom prst="roundRect">
            <a:avLst>
              <a:gd name="adj" fmla="val 2907"/>
            </a:avLst>
          </a:prstGeom>
          <a:solidFill>
            <a:srgbClr val="FCFAF5"/>
          </a:solidFill>
          <a:ln w="9525">
            <a:solidFill>
              <a:srgbClr val="EBE2CD"/>
            </a:solidFill>
            <a:prstDash val="solid"/>
          </a:ln>
        </p:spPr>
        <p:txBody>
          <a:bodyPr/>
          <a:p/>
        </p:txBody>
      </p:sp>
      <p:pic>
        <p:nvPicPr>
          <p:cNvPr id="39" name="Image 3" descr="preencoded.png">    </p:cNvPr>
          <p:cNvPicPr>
            <a:picLocks noChangeAspect="1"/>
          </p:cNvPicPr>
          <p:nvPr/>
        </p:nvPicPr>
        <p:blipFill>
          <a:blip r:embed="rId4"/>
          <a:srcRect l="0" r="0" t="0" b="0"/>
          <a:stretch/>
        </p:blipFill>
        <p:spPr>
          <a:xfrm>
            <a:off x="667512" y="8229600"/>
            <a:ext cx="1060704" cy="841248"/>
          </a:xfrm>
          <a:prstGeom prst="rect">
            <a:avLst/>
          </a:prstGeom>
        </p:spPr>
      </p:pic>
      <p:sp>
        <p:nvSpPr>
          <p:cNvPr id="40" name="Shape 34"/>
          <p:cNvSpPr/>
          <p:nvPr/>
        </p:nvSpPr>
        <p:spPr>
          <a:xfrm>
            <a:off x="795528" y="9125712"/>
            <a:ext cx="804672" cy="256032"/>
          </a:xfrm>
          <a:prstGeom prst="roundRect">
            <a:avLst>
              <a:gd name="adj" fmla="val 50000"/>
            </a:avLst>
          </a:prstGeom>
          <a:solidFill>
            <a:srgbClr val="D08A2A"/>
          </a:solidFill>
          <a:ln/>
        </p:spPr>
        <p:txBody>
          <a:bodyPr/>
          <a:p/>
        </p:txBody>
      </p:sp>
      <p:sp>
        <p:nvSpPr>
          <p:cNvPr id="41" name="Text 35"/>
          <p:cNvSpPr/>
          <p:nvPr/>
        </p:nvSpPr>
        <p:spPr>
          <a:xfrm>
            <a:off x="795528" y="9125712"/>
            <a:ext cx="804672" cy="256032"/>
          </a:xfrm>
          <a:prstGeom prst="rect">
            <a:avLst/>
          </a:prstGeom>
          <a:noFill/>
          <a:ln/>
        </p:spPr>
        <p:txBody>
          <a:bodyPr wrap="square" lIns="0" tIns="0" rIns="0" bIns="0" rtlCol="0" anchor="ctr"/>
          <a:lstStyle/>
          <a:p>
            <a:pPr algn="ctr" indent="0" marL="0">
              <a:buNone/>
            </a:pPr>
            <a:r>
              <a:rPr lang="en-US" sz="900" b="1" dirty="0">
                <a:solidFill>
                  <a:srgbClr val="3D2A0B"/>
                </a:solidFill>
                <a:latin typeface="+mj-lt" pitchFamily="34" charset="0"/>
                <a:ea typeface="+mj-lt" pitchFamily="34" charset="-122"/>
                <a:cs typeface="+mj-lt" pitchFamily="34" charset="-120"/>
              </a:rPr>
              <a:t>30+ M</a:t>
            </a:r>
            <a:endParaRPr lang="en-US" sz="900" dirty="0"/>
          </a:p>
        </p:txBody>
      </p:sp>
      <p:sp>
        <p:nvSpPr>
          <p:cNvPr id="42" name="Text 36"/>
          <p:cNvSpPr/>
          <p:nvPr/>
        </p:nvSpPr>
        <p:spPr>
          <a:xfrm>
            <a:off x="1947672" y="8229600"/>
            <a:ext cx="3749040" cy="256032"/>
          </a:xfrm>
          <a:prstGeom prst="rect">
            <a:avLst/>
          </a:prstGeom>
          <a:noFill/>
          <a:ln/>
        </p:spPr>
        <p:txBody>
          <a:bodyPr wrap="square" lIns="0" tIns="0" rIns="0" bIns="0" rtlCol="0" anchor="ctr"/>
          <a:lstStyle/>
          <a:p>
            <a:pPr indent="0" marL="0">
              <a:buNone/>
            </a:pPr>
            <a:r>
              <a:rPr lang="en-US" sz="1300" b="1" dirty="0">
                <a:solidFill>
                  <a:srgbClr val="424F5C"/>
                </a:solidFill>
                <a:latin typeface="+mj-lt" pitchFamily="34" charset="0"/>
                <a:ea typeface="+mj-lt" pitchFamily="34" charset="-122"/>
                <a:cs typeface="+mj-lt" pitchFamily="34" charset="-120"/>
              </a:rPr>
              <a:t>4 · Comté Arnaud AOP</a:t>
            </a:r>
            <a:endParaRPr lang="en-US" sz="1300" dirty="0"/>
          </a:p>
        </p:txBody>
      </p:sp>
      <p:sp>
        <p:nvSpPr>
          <p:cNvPr id="43" name="Text 37"/>
          <p:cNvSpPr/>
          <p:nvPr/>
        </p:nvSpPr>
        <p:spPr>
          <a:xfrm>
            <a:off x="1947672" y="8485632"/>
            <a:ext cx="3749040" cy="201168"/>
          </a:xfrm>
          <a:prstGeom prst="rect">
            <a:avLst/>
          </a:prstGeom>
          <a:noFill/>
          <a:ln/>
        </p:spPr>
        <p:txBody>
          <a:bodyPr wrap="square" lIns="0" tIns="0" rIns="0" bIns="0" rtlCol="0" anchor="ctr"/>
          <a:lstStyle/>
          <a:p>
            <a:pPr indent="0" marL="0">
              <a:buNone/>
            </a:pPr>
            <a:r>
              <a:rPr lang="en-US" sz="900" dirty="0">
                <a:solidFill>
                  <a:srgbClr val="6A6360"/>
                </a:solidFill>
                <a:latin typeface="+mn-lt" pitchFamily="34" charset="0"/>
                <a:ea typeface="+mn-lt" pitchFamily="34" charset="-122"/>
                <a:cs typeface="+mn-lt" pitchFamily="34" charset="-120"/>
              </a:rPr>
              <a:t>über 30 Monate · Affinage: Fromageries Arnaud</a:t>
            </a:r>
            <a:endParaRPr lang="en-US" sz="900" dirty="0"/>
          </a:p>
        </p:txBody>
      </p:sp>
      <p:sp>
        <p:nvSpPr>
          <p:cNvPr id="44" name="Text 38"/>
          <p:cNvSpPr/>
          <p:nvPr/>
        </p:nvSpPr>
        <p:spPr>
          <a:xfrm>
            <a:off x="1947672" y="8705088"/>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5A5246"/>
                </a:solidFill>
                <a:latin typeface="+mn-lt" pitchFamily="34" charset="0"/>
                <a:ea typeface="+mn-lt" pitchFamily="34" charset="-122"/>
                <a:cs typeface="+mn-lt" pitchFamily="34" charset="-120"/>
              </a:rPr>
              <a:t>Konzentriert und kristallin.</a:t>
            </a:r>
            <a:pPr indent="0" marL="0">
              <a:lnSpc>
                <a:spcPts val="1300"/>
              </a:lnSpc>
              <a:buNone/>
            </a:pPr>
            <a:r>
              <a:rPr lang="en-US" sz="1000" dirty="0">
                <a:solidFill>
                  <a:srgbClr val="5A5246"/>
                </a:solidFill>
                <a:latin typeface="+mn-lt" pitchFamily="34" charset="0"/>
                <a:ea typeface="+mn-lt" pitchFamily="34" charset="-122"/>
                <a:cs typeface="+mn-lt" pitchFamily="34" charset="-120"/>
              </a:rPr>
              <a:t> Mehr als 30 Monate Reife machen den Teig fest und leicht bröckelig. Röst- und Bouillonnoten bleiben lange am Gaumen.</a:t>
            </a:r>
            <a:endParaRPr lang="en-US" sz="1000" dirty="0"/>
          </a:p>
        </p:txBody>
      </p:sp>
      <p:sp>
        <p:nvSpPr>
          <p:cNvPr id="45" name="Text 39"/>
          <p:cNvSpPr/>
          <p:nvPr/>
        </p:nvSpPr>
        <p:spPr>
          <a:xfrm>
            <a:off x="1947672" y="9381744"/>
            <a:ext cx="3749040" cy="201168"/>
          </a:xfrm>
          <a:prstGeom prst="rect">
            <a:avLst/>
          </a:prstGeom>
          <a:noFill/>
          <a:ln/>
        </p:spPr>
        <p:txBody>
          <a:bodyPr wrap="square" lIns="0" tIns="0" rIns="0" bIns="0" rtlCol="0" anchor="ctr"/>
          <a:lstStyle/>
          <a:p>
            <a:pPr indent="0" marL="0">
              <a:buNone/>
            </a:pPr>
            <a:r>
              <a:rPr lang="en-US" sz="860" dirty="0">
                <a:solidFill>
                  <a:srgbClr val="6A6360"/>
                </a:solidFill>
                <a:latin typeface="+mn-lt" pitchFamily="34" charset="0"/>
                <a:ea typeface="+mn-lt" pitchFamily="34" charset="-122"/>
                <a:cs typeface="+mn-lt" pitchFamily="34" charset="-120"/>
              </a:rPr>
              <a:t>bröckelig, kristallin · konzentriert · sehr lang</a:t>
            </a:r>
            <a:endParaRPr lang="en-US" sz="860" dirty="0"/>
          </a:p>
        </p:txBody>
      </p:sp>
      <p:sp>
        <p:nvSpPr>
          <p:cNvPr id="46" name="Text 40"/>
          <p:cNvSpPr/>
          <p:nvPr/>
        </p:nvSpPr>
        <p:spPr>
          <a:xfrm>
            <a:off x="5394960" y="8467344"/>
            <a:ext cx="1517904" cy="219456"/>
          </a:xfrm>
          <a:prstGeom prst="rect">
            <a:avLst/>
          </a:prstGeom>
          <a:noFill/>
          <a:ln/>
        </p:spPr>
        <p:txBody>
          <a:bodyPr wrap="square" lIns="0" tIns="0" rIns="0" bIns="0" rtlCol="0" anchor="ctr"/>
          <a:lstStyle/>
          <a:p>
            <a:pPr algn="r" indent="0" marL="0">
              <a:buNone/>
            </a:pPr>
            <a:r>
              <a:rPr lang="en-US" sz="950" dirty="0">
                <a:solidFill>
                  <a:srgbClr val="9A5C00"/>
                </a:solidFill>
                <a:latin typeface="+mn-lt" pitchFamily="34" charset="0"/>
                <a:ea typeface="+mn-lt" pitchFamily="34" charset="-122"/>
                <a:cs typeface="+mn-lt" pitchFamily="34" charset="-120"/>
              </a:rPr>
              <a:t>[ca. 150 g]</a:t>
            </a:r>
            <a:endParaRPr lang="en-US" sz="950" dirty="0"/>
          </a:p>
        </p:txBody>
      </p:sp>
      <p:sp>
        <p:nvSpPr>
          <p:cNvPr id="47" name="Text 41"/>
          <p:cNvSpPr/>
          <p:nvPr/>
        </p:nvSpPr>
        <p:spPr>
          <a:xfrm>
            <a:off x="5120640" y="8686800"/>
            <a:ext cx="1792224" cy="347472"/>
          </a:xfrm>
          <a:prstGeom prst="rect">
            <a:avLst/>
          </a:prstGeom>
          <a:noFill/>
          <a:ln/>
        </p:spPr>
        <p:txBody>
          <a:bodyPr wrap="square" lIns="0" tIns="0" rIns="0" bIns="0" rtlCol="0" anchor="ctr"/>
          <a:lstStyle/>
          <a:p>
            <a:pPr algn="r" indent="0" marL="0">
              <a:buNone/>
            </a:pPr>
            <a:r>
              <a:rPr lang="en-US" sz="1500" b="1" dirty="0">
                <a:solidFill>
                  <a:srgbClr val="9A5C00"/>
                </a:solidFill>
                <a:latin typeface="+mj-lt" pitchFamily="34" charset="0"/>
                <a:ea typeface="+mj-lt" pitchFamily="34" charset="-122"/>
                <a:cs typeface="+mj-lt" pitchFamily="34" charset="-120"/>
              </a:rPr>
              <a:t>[0,00 €]</a:t>
            </a:r>
            <a:endParaRPr lang="en-US" sz="1500" dirty="0"/>
          </a:p>
        </p:txBody>
      </p:sp>
      <p:sp>
        <p:nvSpPr>
          <p:cNvPr id="48" name="Shape 42"/>
          <p:cNvSpPr/>
          <p:nvPr/>
        </p:nvSpPr>
        <p:spPr>
          <a:xfrm>
            <a:off x="521208" y="10131552"/>
            <a:ext cx="6519672" cy="0"/>
          </a:xfrm>
          <a:prstGeom prst="line">
            <a:avLst/>
          </a:prstGeom>
          <a:noFill/>
          <a:ln w="9525">
            <a:solidFill>
              <a:srgbClr val="EBE2CD"/>
            </a:solidFill>
            <a:prstDash val="solid"/>
          </a:ln>
        </p:spPr>
        <p:txBody>
          <a:bodyPr/>
          <a:p/>
        </p:txBody>
      </p:sp>
      <p:sp>
        <p:nvSpPr>
          <p:cNvPr id="49" name="Text 43"/>
          <p:cNvSpPr/>
          <p:nvPr/>
        </p:nvSpPr>
        <p:spPr>
          <a:xfrm>
            <a:off x="521208" y="10213848"/>
            <a:ext cx="4791456" cy="393192"/>
          </a:xfrm>
          <a:prstGeom prst="rect">
            <a:avLst/>
          </a:prstGeom>
          <a:noFill/>
          <a:ln/>
        </p:spPr>
        <p:txBody>
          <a:bodyPr wrap="square" lIns="0" tIns="0" rIns="0" bIns="0" rtlCol="0" anchor="t"/>
          <a:lstStyle/>
          <a:p>
            <a:pPr indent="0" marL="0">
              <a:lnSpc>
                <a:spcPts val="1080"/>
              </a:lnSpc>
              <a:buNone/>
            </a:pPr>
            <a:r>
              <a:rPr lang="en-US" sz="860" dirty="0">
                <a:solidFill>
                  <a:srgbClr val="6A6360"/>
                </a:solidFill>
                <a:latin typeface="+mn-lt" pitchFamily="34" charset="0"/>
                <a:ea typeface="+mn-lt" pitchFamily="34" charset="-122"/>
                <a:cs typeface="+mn-lt" pitchFamily="34" charset="-120"/>
              </a:rPr>
              <a:t>Comté wird aus Rohmilch in genossenschaftlichen Dorfkäsereien, den Fruitières, gekäst. Anschließend reifen die Laibe bei Affineuren. Die vier Käse dieser Verkostung stammen aus den Kellern von Marcel Petite und Fromageries Arnaud.</a:t>
            </a:r>
            <a:endParaRPr lang="en-US" sz="860" dirty="0"/>
          </a:p>
        </p:txBody>
      </p:sp>
      <p:sp>
        <p:nvSpPr>
          <p:cNvPr id="50" name="Shape 44"/>
          <p:cNvSpPr/>
          <p:nvPr/>
        </p:nvSpPr>
        <p:spPr>
          <a:xfrm>
            <a:off x="5596128" y="10232136"/>
            <a:ext cx="1435608" cy="310896"/>
          </a:xfrm>
          <a:prstGeom prst="roundRect">
            <a:avLst>
              <a:gd name="adj" fmla="val 8824"/>
            </a:avLst>
          </a:prstGeom>
          <a:solidFill>
            <a:srgbClr val="5C6B51"/>
          </a:solidFill>
          <a:ln/>
        </p:spPr>
        <p:txBody>
          <a:bodyPr/>
          <a:p/>
        </p:txBody>
      </p:sp>
      <p:sp>
        <p:nvSpPr>
          <p:cNvPr id="51" name="Text 45"/>
          <p:cNvSpPr/>
          <p:nvPr/>
        </p:nvSpPr>
        <p:spPr>
          <a:xfrm>
            <a:off x="5596128" y="10232136"/>
            <a:ext cx="1435608" cy="310896"/>
          </a:xfrm>
          <a:prstGeom prst="rect">
            <a:avLst/>
          </a:prstGeom>
          <a:noFill/>
          <a:ln/>
        </p:spPr>
        <p:txBody>
          <a:bodyPr wrap="square" lIns="0" tIns="0" rIns="0" bIns="0" rtlCol="0" anchor="ctr"/>
          <a:lstStyle/>
          <a:p>
            <a:pPr algn="ctr" indent="0" marL="0">
              <a:buNone/>
            </a:pPr>
            <a:r>
              <a:rPr lang="en-US" sz="860" b="1" spc="100" kern="0" dirty="0">
                <a:solidFill>
                  <a:srgbClr val="F7F3EB"/>
                </a:solidFill>
                <a:latin typeface="+mn-lt" pitchFamily="34" charset="0"/>
                <a:ea typeface="+mn-lt" pitchFamily="34" charset="-122"/>
                <a:cs typeface="+mn-lt" pitchFamily="34" charset="-120"/>
              </a:rPr>
              <a:t>BIO · FR-BIO-01</a:t>
            </a:r>
            <a:endParaRPr lang="en-US" sz="86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CFAF5"/>
        </a:solidFill>
      </p:bgPr>
    </p:bg>
    <p:spTree>
      <p:nvGrpSpPr>
        <p:cNvPr id="1" name=""/>
        <p:cNvGrpSpPr/>
        <p:nvPr/>
      </p:nvGrpSpPr>
      <p:grpSpPr>
        <a:xfrm>
          <a:off x="0" y="0"/>
          <a:ext cx="0" cy="0"/>
          <a:chOff x="0" y="0"/>
          <a:chExt cx="0" cy="0"/>
        </a:xfrm>
      </p:grpSpPr>
      <p:sp>
        <p:nvSpPr>
          <p:cNvPr id="2" name="Text 0"/>
          <p:cNvSpPr/>
          <p:nvPr/>
        </p:nvSpPr>
        <p:spPr>
          <a:xfrm>
            <a:off x="521208" y="466344"/>
            <a:ext cx="4407408" cy="411480"/>
          </a:xfrm>
          <a:prstGeom prst="rect">
            <a:avLst/>
          </a:prstGeom>
          <a:noFill/>
          <a:ln/>
        </p:spPr>
        <p:txBody>
          <a:bodyPr wrap="square" lIns="0" tIns="0" rIns="0" bIns="0" rtlCol="0" anchor="ctr"/>
          <a:lstStyle/>
          <a:p>
            <a:pPr indent="0" marL="0">
              <a:buNone/>
            </a:pPr>
            <a:r>
              <a:rPr lang="en-US" sz="2020" b="1" dirty="0">
                <a:solidFill>
                  <a:srgbClr val="424F5C"/>
                </a:solidFill>
                <a:latin typeface="+mj-lt" pitchFamily="34" charset="0"/>
                <a:ea typeface="+mj-lt" pitchFamily="34" charset="-122"/>
                <a:cs typeface="+mj-lt" pitchFamily="34" charset="-120"/>
              </a:rPr>
              <a:t>Ein Vorschlag für Ihre Verkostung</a:t>
            </a:r>
            <a:endParaRPr lang="en-US" sz="2020" dirty="0"/>
          </a:p>
        </p:txBody>
      </p:sp>
      <p:sp>
        <p:nvSpPr>
          <p:cNvPr id="3" name="Text 1"/>
          <p:cNvSpPr/>
          <p:nvPr/>
        </p:nvSpPr>
        <p:spPr>
          <a:xfrm>
            <a:off x="4919472" y="566928"/>
            <a:ext cx="2112264" cy="256032"/>
          </a:xfrm>
          <a:prstGeom prst="rect">
            <a:avLst/>
          </a:prstGeom>
          <a:noFill/>
          <a:ln/>
        </p:spPr>
        <p:txBody>
          <a:bodyPr wrap="square" lIns="0" tIns="0" rIns="0" bIns="0" rtlCol="0" anchor="ctr"/>
          <a:lstStyle/>
          <a:p>
            <a:pPr algn="r" indent="0" marL="0">
              <a:buNone/>
            </a:pPr>
            <a:r>
              <a:rPr lang="en-US" sz="950" b="1" spc="200" kern="0" dirty="0">
                <a:solidFill>
                  <a:srgbClr val="9A5C00"/>
                </a:solidFill>
                <a:latin typeface="+mn-lt" pitchFamily="34" charset="0"/>
                <a:ea typeface="+mn-lt" pitchFamily="34" charset="-122"/>
                <a:cs typeface="+mn-lt" pitchFamily="34" charset="-120"/>
              </a:rPr>
              <a:t>VON JUNG NACH ALT</a:t>
            </a:r>
            <a:endParaRPr lang="en-US" sz="950" dirty="0"/>
          </a:p>
        </p:txBody>
      </p:sp>
      <p:sp>
        <p:nvSpPr>
          <p:cNvPr id="4" name="Shape 2"/>
          <p:cNvSpPr/>
          <p:nvPr/>
        </p:nvSpPr>
        <p:spPr>
          <a:xfrm>
            <a:off x="521208" y="1033272"/>
            <a:ext cx="310896" cy="310896"/>
          </a:xfrm>
          <a:prstGeom prst="ellipse">
            <a:avLst/>
          </a:prstGeom>
          <a:solidFill>
            <a:srgbClr val="424F5C"/>
          </a:solidFill>
          <a:ln/>
        </p:spPr>
        <p:txBody>
          <a:bodyPr/>
          <a:p/>
        </p:txBody>
      </p:sp>
      <p:sp>
        <p:nvSpPr>
          <p:cNvPr id="5" name="Text 3"/>
          <p:cNvSpPr/>
          <p:nvPr/>
        </p:nvSpPr>
        <p:spPr>
          <a:xfrm>
            <a:off x="521208" y="1033272"/>
            <a:ext cx="310896" cy="310896"/>
          </a:xfrm>
          <a:prstGeom prst="rect">
            <a:avLst/>
          </a:prstGeom>
          <a:noFill/>
          <a:ln/>
        </p:spPr>
        <p:txBody>
          <a:bodyPr wrap="square" lIns="0" tIns="0" rIns="0" bIns="0" rtlCol="0" anchor="ctr"/>
          <a:lstStyle/>
          <a:p>
            <a:pPr algn="ctr" indent="0" marL="0">
              <a:buNone/>
            </a:pPr>
            <a:r>
              <a:rPr lang="en-US" sz="1010" b="1" dirty="0">
                <a:solidFill>
                  <a:srgbClr val="FBFBF7"/>
                </a:solidFill>
                <a:latin typeface="+mj-lt" pitchFamily="34" charset="0"/>
                <a:ea typeface="+mj-lt" pitchFamily="34" charset="-122"/>
                <a:cs typeface="+mj-lt" pitchFamily="34" charset="-120"/>
              </a:rPr>
              <a:t>1</a:t>
            </a:r>
            <a:endParaRPr lang="en-US" sz="1010" dirty="0"/>
          </a:p>
        </p:txBody>
      </p:sp>
      <p:sp>
        <p:nvSpPr>
          <p:cNvPr id="6" name="Text 4"/>
          <p:cNvSpPr/>
          <p:nvPr/>
        </p:nvSpPr>
        <p:spPr>
          <a:xfrm>
            <a:off x="850392" y="101498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424F5C"/>
                </a:solidFill>
                <a:latin typeface="+mn-lt" pitchFamily="34" charset="0"/>
                <a:ea typeface="+mn-lt" pitchFamily="34" charset="-122"/>
                <a:cs typeface="+mn-lt" pitchFamily="34" charset="-120"/>
              </a:rPr>
              <a:t>Temperieren:</a:t>
            </a:r>
            <a:pPr indent="0" marL="0">
              <a:lnSpc>
                <a:spcPts val="1280"/>
              </a:lnSpc>
              <a:buNone/>
            </a:pPr>
            <a:r>
              <a:rPr lang="en-US" sz="1050" dirty="0">
                <a:solidFill>
                  <a:srgbClr val="5A5246"/>
                </a:solidFill>
                <a:latin typeface="+mn-lt" pitchFamily="34" charset="0"/>
                <a:ea typeface="+mn-lt" pitchFamily="34" charset="-122"/>
                <a:cs typeface="+mn-lt" pitchFamily="34" charset="-120"/>
              </a:rPr>
              <a:t> Nehmen Sie den Käse 30 bis 60 Minuten vorher aus dem Kühlschrank. Bei Zimmertemperatur lassen sich die Aromen besser wahrnehmen.</a:t>
            </a:r>
            <a:endParaRPr lang="en-US" sz="1050" dirty="0"/>
          </a:p>
        </p:txBody>
      </p:sp>
      <p:sp>
        <p:nvSpPr>
          <p:cNvPr id="7" name="Shape 5"/>
          <p:cNvSpPr/>
          <p:nvPr/>
        </p:nvSpPr>
        <p:spPr>
          <a:xfrm>
            <a:off x="521208" y="1627632"/>
            <a:ext cx="310896" cy="310896"/>
          </a:xfrm>
          <a:prstGeom prst="ellipse">
            <a:avLst/>
          </a:prstGeom>
          <a:solidFill>
            <a:srgbClr val="424F5C"/>
          </a:solidFill>
          <a:ln/>
        </p:spPr>
        <p:txBody>
          <a:bodyPr/>
          <a:p/>
        </p:txBody>
      </p:sp>
      <p:sp>
        <p:nvSpPr>
          <p:cNvPr id="8" name="Text 6"/>
          <p:cNvSpPr/>
          <p:nvPr/>
        </p:nvSpPr>
        <p:spPr>
          <a:xfrm>
            <a:off x="521208" y="1627632"/>
            <a:ext cx="310896" cy="310896"/>
          </a:xfrm>
          <a:prstGeom prst="rect">
            <a:avLst/>
          </a:prstGeom>
          <a:noFill/>
          <a:ln/>
        </p:spPr>
        <p:txBody>
          <a:bodyPr wrap="square" lIns="0" tIns="0" rIns="0" bIns="0" rtlCol="0" anchor="ctr"/>
          <a:lstStyle/>
          <a:p>
            <a:pPr algn="ctr" indent="0" marL="0">
              <a:buNone/>
            </a:pPr>
            <a:r>
              <a:rPr lang="en-US" sz="1010" b="1" dirty="0">
                <a:solidFill>
                  <a:srgbClr val="FBFBF7"/>
                </a:solidFill>
                <a:latin typeface="+mj-lt" pitchFamily="34" charset="0"/>
                <a:ea typeface="+mj-lt" pitchFamily="34" charset="-122"/>
                <a:cs typeface="+mj-lt" pitchFamily="34" charset="-120"/>
              </a:rPr>
              <a:t>2</a:t>
            </a:r>
            <a:endParaRPr lang="en-US" sz="1010" dirty="0"/>
          </a:p>
        </p:txBody>
      </p:sp>
      <p:sp>
        <p:nvSpPr>
          <p:cNvPr id="9" name="Text 7"/>
          <p:cNvSpPr/>
          <p:nvPr/>
        </p:nvSpPr>
        <p:spPr>
          <a:xfrm>
            <a:off x="850392" y="160934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424F5C"/>
                </a:solidFill>
                <a:latin typeface="+mn-lt" pitchFamily="34" charset="0"/>
                <a:ea typeface="+mn-lt" pitchFamily="34" charset="-122"/>
                <a:cs typeface="+mn-lt" pitchFamily="34" charset="-120"/>
              </a:rPr>
              <a:t>Von jung nach alt:</a:t>
            </a:r>
            <a:pPr indent="0" marL="0">
              <a:lnSpc>
                <a:spcPts val="1280"/>
              </a:lnSpc>
              <a:buNone/>
            </a:pPr>
            <a:r>
              <a:rPr lang="en-US" sz="1050" dirty="0">
                <a:solidFill>
                  <a:srgbClr val="5A5246"/>
                </a:solidFill>
                <a:latin typeface="+mn-lt" pitchFamily="34" charset="0"/>
                <a:ea typeface="+mn-lt" pitchFamily="34" charset="-122"/>
                <a:cs typeface="+mn-lt" pitchFamily="34" charset="-120"/>
              </a:rPr>
              <a:t> Beginnen Sie mit dem vier Monate gereiften Comté. So bleiben auch die feineren Aromen der jüngeren Käse gut erkennbar.</a:t>
            </a:r>
            <a:endParaRPr lang="en-US" sz="1050" dirty="0"/>
          </a:p>
        </p:txBody>
      </p:sp>
      <p:sp>
        <p:nvSpPr>
          <p:cNvPr id="10" name="Shape 8"/>
          <p:cNvSpPr/>
          <p:nvPr/>
        </p:nvSpPr>
        <p:spPr>
          <a:xfrm>
            <a:off x="521208" y="2221992"/>
            <a:ext cx="310896" cy="310896"/>
          </a:xfrm>
          <a:prstGeom prst="ellipse">
            <a:avLst/>
          </a:prstGeom>
          <a:solidFill>
            <a:srgbClr val="424F5C"/>
          </a:solidFill>
          <a:ln/>
        </p:spPr>
        <p:txBody>
          <a:bodyPr/>
          <a:p/>
        </p:txBody>
      </p:sp>
      <p:sp>
        <p:nvSpPr>
          <p:cNvPr id="11" name="Text 9"/>
          <p:cNvSpPr/>
          <p:nvPr/>
        </p:nvSpPr>
        <p:spPr>
          <a:xfrm>
            <a:off x="521208" y="2221992"/>
            <a:ext cx="310896" cy="310896"/>
          </a:xfrm>
          <a:prstGeom prst="rect">
            <a:avLst/>
          </a:prstGeom>
          <a:noFill/>
          <a:ln/>
        </p:spPr>
        <p:txBody>
          <a:bodyPr wrap="square" lIns="0" tIns="0" rIns="0" bIns="0" rtlCol="0" anchor="ctr"/>
          <a:lstStyle/>
          <a:p>
            <a:pPr algn="ctr" indent="0" marL="0">
              <a:buNone/>
            </a:pPr>
            <a:r>
              <a:rPr lang="en-US" sz="1010" b="1" dirty="0">
                <a:solidFill>
                  <a:srgbClr val="FBFBF7"/>
                </a:solidFill>
                <a:latin typeface="+mj-lt" pitchFamily="34" charset="0"/>
                <a:ea typeface="+mj-lt" pitchFamily="34" charset="-122"/>
                <a:cs typeface="+mj-lt" pitchFamily="34" charset="-120"/>
              </a:rPr>
              <a:t>3</a:t>
            </a:r>
            <a:endParaRPr lang="en-US" sz="1010" dirty="0"/>
          </a:p>
        </p:txBody>
      </p:sp>
      <p:sp>
        <p:nvSpPr>
          <p:cNvPr id="12" name="Text 10"/>
          <p:cNvSpPr/>
          <p:nvPr/>
        </p:nvSpPr>
        <p:spPr>
          <a:xfrm>
            <a:off x="850392" y="220370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424F5C"/>
                </a:solidFill>
                <a:latin typeface="+mn-lt" pitchFamily="34" charset="0"/>
                <a:ea typeface="+mn-lt" pitchFamily="34" charset="-122"/>
                <a:cs typeface="+mn-lt" pitchFamily="34" charset="-120"/>
              </a:rPr>
              <a:t>Ansehen und fühlen:</a:t>
            </a:r>
            <a:pPr indent="0" marL="0">
              <a:lnSpc>
                <a:spcPts val="1280"/>
              </a:lnSpc>
              <a:buNone/>
            </a:pPr>
            <a:r>
              <a:rPr lang="en-US" sz="1050" dirty="0">
                <a:solidFill>
                  <a:srgbClr val="5A5246"/>
                </a:solidFill>
                <a:latin typeface="+mn-lt" pitchFamily="34" charset="0"/>
                <a:ea typeface="+mn-lt" pitchFamily="34" charset="-122"/>
                <a:cs typeface="+mn-lt" pitchFamily="34" charset="-120"/>
              </a:rPr>
              <a:t> Vergleichen Sie Farbe und Konsistenz des Käseteigs. Ist er elastisch, geschmeidig, fest oder bröckelig?</a:t>
            </a:r>
            <a:endParaRPr lang="en-US" sz="1050" dirty="0"/>
          </a:p>
        </p:txBody>
      </p:sp>
      <p:sp>
        <p:nvSpPr>
          <p:cNvPr id="13" name="Shape 11"/>
          <p:cNvSpPr/>
          <p:nvPr/>
        </p:nvSpPr>
        <p:spPr>
          <a:xfrm>
            <a:off x="521208" y="2816352"/>
            <a:ext cx="310896" cy="310896"/>
          </a:xfrm>
          <a:prstGeom prst="ellipse">
            <a:avLst/>
          </a:prstGeom>
          <a:solidFill>
            <a:srgbClr val="424F5C"/>
          </a:solidFill>
          <a:ln/>
        </p:spPr>
        <p:txBody>
          <a:bodyPr/>
          <a:p/>
        </p:txBody>
      </p:sp>
      <p:sp>
        <p:nvSpPr>
          <p:cNvPr id="14" name="Text 12"/>
          <p:cNvSpPr/>
          <p:nvPr/>
        </p:nvSpPr>
        <p:spPr>
          <a:xfrm>
            <a:off x="521208" y="2816352"/>
            <a:ext cx="310896" cy="310896"/>
          </a:xfrm>
          <a:prstGeom prst="rect">
            <a:avLst/>
          </a:prstGeom>
          <a:noFill/>
          <a:ln/>
        </p:spPr>
        <p:txBody>
          <a:bodyPr wrap="square" lIns="0" tIns="0" rIns="0" bIns="0" rtlCol="0" anchor="ctr"/>
          <a:lstStyle/>
          <a:p>
            <a:pPr algn="ctr" indent="0" marL="0">
              <a:buNone/>
            </a:pPr>
            <a:r>
              <a:rPr lang="en-US" sz="1010" b="1" dirty="0">
                <a:solidFill>
                  <a:srgbClr val="FBFBF7"/>
                </a:solidFill>
                <a:latin typeface="+mj-lt" pitchFamily="34" charset="0"/>
                <a:ea typeface="+mj-lt" pitchFamily="34" charset="-122"/>
                <a:cs typeface="+mj-lt" pitchFamily="34" charset="-120"/>
              </a:rPr>
              <a:t>4</a:t>
            </a:r>
            <a:endParaRPr lang="en-US" sz="1010" dirty="0"/>
          </a:p>
        </p:txBody>
      </p:sp>
      <p:sp>
        <p:nvSpPr>
          <p:cNvPr id="15" name="Text 13"/>
          <p:cNvSpPr/>
          <p:nvPr/>
        </p:nvSpPr>
        <p:spPr>
          <a:xfrm>
            <a:off x="850392" y="279806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424F5C"/>
                </a:solidFill>
                <a:latin typeface="+mn-lt" pitchFamily="34" charset="0"/>
                <a:ea typeface="+mn-lt" pitchFamily="34" charset="-122"/>
                <a:cs typeface="+mn-lt" pitchFamily="34" charset="-120"/>
              </a:rPr>
              <a:t>Riechen, dann schmecken:</a:t>
            </a:r>
            <a:pPr indent="0" marL="0">
              <a:lnSpc>
                <a:spcPts val="1280"/>
              </a:lnSpc>
              <a:buNone/>
            </a:pPr>
            <a:r>
              <a:rPr lang="en-US" sz="1050" dirty="0">
                <a:solidFill>
                  <a:srgbClr val="5A5246"/>
                </a:solidFill>
                <a:latin typeface="+mn-lt" pitchFamily="34" charset="0"/>
                <a:ea typeface="+mn-lt" pitchFamily="34" charset="-122"/>
                <a:cs typeface="+mn-lt" pitchFamily="34" charset="-120"/>
              </a:rPr>
              <a:t> den Käse kurz auf der Zunge schmelzen lassen. Auf Süße, Nussigkeit, Würze und Nachhall achten.</a:t>
            </a:r>
            <a:endParaRPr lang="en-US" sz="1050" dirty="0"/>
          </a:p>
        </p:txBody>
      </p:sp>
      <p:sp>
        <p:nvSpPr>
          <p:cNvPr id="16" name="Shape 14"/>
          <p:cNvSpPr/>
          <p:nvPr/>
        </p:nvSpPr>
        <p:spPr>
          <a:xfrm>
            <a:off x="521208" y="3410712"/>
            <a:ext cx="310896" cy="310896"/>
          </a:xfrm>
          <a:prstGeom prst="ellipse">
            <a:avLst/>
          </a:prstGeom>
          <a:solidFill>
            <a:srgbClr val="424F5C"/>
          </a:solidFill>
          <a:ln/>
        </p:spPr>
        <p:txBody>
          <a:bodyPr/>
          <a:p/>
        </p:txBody>
      </p:sp>
      <p:sp>
        <p:nvSpPr>
          <p:cNvPr id="17" name="Text 15"/>
          <p:cNvSpPr/>
          <p:nvPr/>
        </p:nvSpPr>
        <p:spPr>
          <a:xfrm>
            <a:off x="521208" y="3410712"/>
            <a:ext cx="310896" cy="310896"/>
          </a:xfrm>
          <a:prstGeom prst="rect">
            <a:avLst/>
          </a:prstGeom>
          <a:noFill/>
          <a:ln/>
        </p:spPr>
        <p:txBody>
          <a:bodyPr wrap="square" lIns="0" tIns="0" rIns="0" bIns="0" rtlCol="0" anchor="ctr"/>
          <a:lstStyle/>
          <a:p>
            <a:pPr algn="ctr" indent="0" marL="0">
              <a:buNone/>
            </a:pPr>
            <a:r>
              <a:rPr lang="en-US" sz="1010" b="1" dirty="0">
                <a:solidFill>
                  <a:srgbClr val="FBFBF7"/>
                </a:solidFill>
                <a:latin typeface="+mj-lt" pitchFamily="34" charset="0"/>
                <a:ea typeface="+mj-lt" pitchFamily="34" charset="-122"/>
                <a:cs typeface="+mj-lt" pitchFamily="34" charset="-120"/>
              </a:rPr>
              <a:t>5</a:t>
            </a:r>
            <a:endParaRPr lang="en-US" sz="1010" dirty="0"/>
          </a:p>
        </p:txBody>
      </p:sp>
      <p:sp>
        <p:nvSpPr>
          <p:cNvPr id="18" name="Text 16"/>
          <p:cNvSpPr/>
          <p:nvPr/>
        </p:nvSpPr>
        <p:spPr>
          <a:xfrm>
            <a:off x="850392" y="339242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424F5C"/>
                </a:solidFill>
                <a:latin typeface="+mn-lt" pitchFamily="34" charset="0"/>
                <a:ea typeface="+mn-lt" pitchFamily="34" charset="-122"/>
                <a:cs typeface="+mn-lt" pitchFamily="34" charset="-120"/>
              </a:rPr>
              <a:t>Zwischendurch:</a:t>
            </a:r>
            <a:pPr indent="0" marL="0">
              <a:lnSpc>
                <a:spcPts val="1280"/>
              </a:lnSpc>
              <a:buNone/>
            </a:pPr>
            <a:r>
              <a:rPr lang="en-US" sz="1050" dirty="0">
                <a:solidFill>
                  <a:srgbClr val="5A5246"/>
                </a:solidFill>
                <a:latin typeface="+mn-lt" pitchFamily="34" charset="0"/>
                <a:ea typeface="+mn-lt" pitchFamily="34" charset="-122"/>
                <a:cs typeface="+mn-lt" pitchFamily="34" charset="-120"/>
              </a:rPr>
              <a:t> Ein Schluck stilles Wasser und etwas neutrales Brot bereiten den Gaumen auf den nächsten Käse vor.</a:t>
            </a:r>
            <a:endParaRPr lang="en-US" sz="1050" dirty="0"/>
          </a:p>
        </p:txBody>
      </p:sp>
      <p:graphicFrame>
        <p:nvGraphicFramePr>
          <p:cNvPr id="3" name="Table 0"/>
          <p:cNvGraphicFramePr>
            <a:graphicFrameLocks noGrp="1"/>
          </p:cNvGraphicFramePr>
          <p:nvPr>
            <p:extLst>
              <p:ext uri="{D42A27DB-BD31-4B8C-83A1-F6EECF244321}">
                <p14:modId xmlns:p14="http://schemas.microsoft.com/office/powerpoint/2010/main" val="1579011935"/>
              </p:ext>
            </p:extLst>
          </p:nvPr>
        </p:nvGraphicFramePr>
        <p:xfrm>
          <a:off x="521208" y="4096512"/>
          <a:ext cx="6519672" cy="914400"/>
        </p:xfrm>
        <a:graphic>
          <a:graphicData uri="http://schemas.openxmlformats.org/drawingml/2006/table">
            <a:tbl>
              <a:tblPr/>
              <a:tblGrid>
                <a:gridCol w="1335024"/>
                <a:gridCol w="1298448"/>
                <a:gridCol w="1298448"/>
                <a:gridCol w="1298448"/>
                <a:gridCol w="1298448"/>
              </a:tblGrid>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Merkmal</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solidFill>
                      <a:srgbClr val="F7F3EB"/>
                    </a:solidFill>
                  </a:tcPr>
                </a:tc>
                <a:tc>
                  <a:txBody>
                    <a:bodyPr/>
                    <a:lstStyle/>
                    <a:p>
                      <a:pPr indent="0" marL="0">
                        <a:buNone/>
                      </a:pPr>
                      <a:r>
                        <a:rPr lang="en-US" sz="950" b="1" dirty="0">
                          <a:solidFill>
                            <a:srgbClr val="424F5C"/>
                          </a:solidFill>
                          <a:latin typeface="+mn-lt" pitchFamily="34" charset="0"/>
                          <a:ea typeface="+mn-lt" pitchFamily="34" charset="-122"/>
                          <a:cs typeface="+mn-lt" pitchFamily="34" charset="-120"/>
                        </a:rPr>
                        <a:t>1 · 4 M</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solidFill>
                      <a:srgbClr val="F7F3EB"/>
                    </a:solidFill>
                  </a:tcPr>
                </a:tc>
                <a:tc>
                  <a:txBody>
                    <a:bodyPr/>
                    <a:lstStyle/>
                    <a:p>
                      <a:pPr indent="0" marL="0">
                        <a:buNone/>
                      </a:pPr>
                      <a:r>
                        <a:rPr lang="en-US" sz="950" b="1" dirty="0">
                          <a:solidFill>
                            <a:srgbClr val="424F5C"/>
                          </a:solidFill>
                          <a:latin typeface="+mn-lt" pitchFamily="34" charset="0"/>
                          <a:ea typeface="+mn-lt" pitchFamily="34" charset="-122"/>
                          <a:cs typeface="+mn-lt" pitchFamily="34" charset="-120"/>
                        </a:rPr>
                        <a:t>2 · 6–9 M</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solidFill>
                      <a:srgbClr val="F7F3EB"/>
                    </a:solidFill>
                  </a:tcPr>
                </a:tc>
                <a:tc>
                  <a:txBody>
                    <a:bodyPr/>
                    <a:lstStyle/>
                    <a:p>
                      <a:pPr indent="0" marL="0">
                        <a:buNone/>
                      </a:pPr>
                      <a:r>
                        <a:rPr lang="en-US" sz="950" b="1" dirty="0">
                          <a:solidFill>
                            <a:srgbClr val="424F5C"/>
                          </a:solidFill>
                          <a:latin typeface="+mn-lt" pitchFamily="34" charset="0"/>
                          <a:ea typeface="+mn-lt" pitchFamily="34" charset="-122"/>
                          <a:cs typeface="+mn-lt" pitchFamily="34" charset="-120"/>
                        </a:rPr>
                        <a:t>3 · 20–22 M</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solidFill>
                      <a:srgbClr val="F7F3EB"/>
                    </a:solidFill>
                  </a:tcPr>
                </a:tc>
                <a:tc>
                  <a:txBody>
                    <a:bodyPr/>
                    <a:lstStyle/>
                    <a:p>
                      <a:pPr indent="0" marL="0">
                        <a:buNone/>
                      </a:pPr>
                      <a:r>
                        <a:rPr lang="en-US" sz="950" b="1" dirty="0">
                          <a:solidFill>
                            <a:srgbClr val="424F5C"/>
                          </a:solidFill>
                          <a:latin typeface="+mn-lt" pitchFamily="34" charset="0"/>
                          <a:ea typeface="+mn-lt" pitchFamily="34" charset="-122"/>
                          <a:cs typeface="+mn-lt" pitchFamily="34" charset="-120"/>
                        </a:rPr>
                        <a:t>4 · 30+ M</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solidFill>
                      <a:srgbClr val="F7F3EB"/>
                    </a:solidFill>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Teig</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elastisch?</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Kristalle?</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Duft</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Butter?</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Nussigkeit</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Haselnuss?</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Würze</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Bouillon?</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Nachhall</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r>
                        <a:rPr lang="en-US" sz="950" i="1" dirty="0">
                          <a:solidFill>
                            <a:srgbClr val="6A6360"/>
                          </a:solidFill>
                          <a:latin typeface="+mn-lt" pitchFamily="34" charset="0"/>
                          <a:ea typeface="+mn-lt" pitchFamily="34" charset="-122"/>
                          <a:cs typeface="+mn-lt" pitchFamily="34" charset="-120"/>
                        </a:rPr>
                        <a:t>wie lang?</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r h="393192">
                <a:tc>
                  <a:txBody>
                    <a:bodyPr/>
                    <a:lstStyle/>
                    <a:p>
                      <a:pPr indent="0" marL="0">
                        <a:buNone/>
                      </a:pPr>
                      <a:r>
                        <a:rPr lang="en-US" sz="950" b="1" dirty="0">
                          <a:solidFill>
                            <a:srgbClr val="424F5C"/>
                          </a:solidFill>
                          <a:latin typeface="+mn-lt" pitchFamily="34" charset="0"/>
                          <a:ea typeface="+mn-lt" pitchFamily="34" charset="-122"/>
                          <a:cs typeface="+mn-lt" pitchFamily="34" charset="-120"/>
                        </a:rPr>
                        <a:t>Meine Wertung ★</a:t>
                      </a: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EBE2CD"/>
                      </a:solidFill>
                      <a:prstDash val="solid"/>
                      <a:round/>
                      <a:headEnd type="none" w="med" len="med"/>
                      <a:tailEnd type="none" w="med" len="med"/>
                    </a:lnL>
                    <a:lnR w="6350" cap="flat" cmpd="sng" algn="ctr">
                      <a:solidFill>
                        <a:srgbClr val="EBE2CD"/>
                      </a:solidFill>
                      <a:prstDash val="solid"/>
                      <a:round/>
                      <a:headEnd type="none" w="med" len="med"/>
                      <a:tailEnd type="none" w="med" len="med"/>
                    </a:lnR>
                    <a:lnT w="6350" cap="flat" cmpd="sng" algn="ctr">
                      <a:solidFill>
                        <a:srgbClr val="EBE2CD"/>
                      </a:solidFill>
                      <a:prstDash val="solid"/>
                      <a:round/>
                      <a:headEnd type="none" w="med" len="med"/>
                      <a:tailEnd type="none" w="med" len="med"/>
                    </a:lnT>
                    <a:lnB w="6350" cap="flat" cmpd="sng" algn="ctr">
                      <a:solidFill>
                        <a:srgbClr val="EBE2CD"/>
                      </a:solidFill>
                      <a:prstDash val="solid"/>
                      <a:round/>
                      <a:headEnd type="none" w="med" len="med"/>
                      <a:tailEnd type="none" w="med" len="med"/>
                    </a:lnB>
                  </a:tcPr>
                </a:tc>
              </a:tr>
            </a:tbl>
          </a:graphicData>
        </a:graphic>
      </p:graphicFrame>
      <p:sp>
        <p:nvSpPr>
          <p:cNvPr id="20" name="Shape 17"/>
          <p:cNvSpPr/>
          <p:nvPr/>
        </p:nvSpPr>
        <p:spPr>
          <a:xfrm>
            <a:off x="521208" y="7104888"/>
            <a:ext cx="6519672" cy="1188720"/>
          </a:xfrm>
          <a:prstGeom prst="roundRect">
            <a:avLst>
              <a:gd name="adj" fmla="val 3846"/>
            </a:avLst>
          </a:prstGeom>
          <a:solidFill>
            <a:srgbClr val="F7F3EB"/>
          </a:solidFill>
          <a:ln/>
        </p:spPr>
        <p:txBody>
          <a:bodyPr/>
          <a:p/>
        </p:txBody>
      </p:sp>
      <p:sp>
        <p:nvSpPr>
          <p:cNvPr id="21" name="Text 18"/>
          <p:cNvSpPr/>
          <p:nvPr/>
        </p:nvSpPr>
        <p:spPr>
          <a:xfrm>
            <a:off x="630936" y="7178040"/>
            <a:ext cx="6300216" cy="1033272"/>
          </a:xfrm>
          <a:prstGeom prst="rect">
            <a:avLst/>
          </a:prstGeom>
          <a:noFill/>
          <a:ln/>
        </p:spPr>
        <p:txBody>
          <a:bodyPr wrap="square" lIns="0" tIns="0" rIns="0" bIns="0" rtlCol="0" anchor="t"/>
          <a:lstStyle/>
          <a:p>
            <a:pPr indent="0" marL="0">
              <a:lnSpc>
                <a:spcPts val="1220"/>
              </a:lnSpc>
              <a:buNone/>
            </a:pPr>
            <a:r>
              <a:rPr lang="en-US" sz="970" b="1" dirty="0">
                <a:solidFill>
                  <a:srgbClr val="5A5246"/>
                </a:solidFill>
                <a:latin typeface="+mn-lt" pitchFamily="34" charset="0"/>
                <a:ea typeface="+mn-lt" pitchFamily="34" charset="-122"/>
                <a:cs typeface="+mn-lt" pitchFamily="34" charset="-120"/>
              </a:rPr>
              <a:t>Reifekristalle:</a:t>
            </a:r>
            <a:pPr indent="0" marL="0">
              <a:lnSpc>
                <a:spcPts val="1220"/>
              </a:lnSpc>
              <a:buNone/>
            </a:pPr>
            <a:r>
              <a:rPr lang="en-US" sz="970" dirty="0">
                <a:solidFill>
                  <a:srgbClr val="5A5246"/>
                </a:solidFill>
                <a:latin typeface="+mn-lt" pitchFamily="34" charset="0"/>
                <a:ea typeface="+mn-lt" pitchFamily="34" charset="-122"/>
                <a:cs typeface="+mn-lt" pitchFamily="34" charset="-120"/>
              </a:rPr>
              <a:t> In lange gereiftem Comté können kleine Kristalle entstehen. Sie knistern leicht auf der Zunge und sind ganz normal. · Rinde: Die Naturrinde entsteht während der Reifung durch regelmäßiges Wenden und Pflegen. Wir empfehlen, sie vor dem Essen dünn abzuschneiden. · Übrig? Reste einzeln in Käse- oder Wachspapier wickeln und im Kühlschrank aufbewahren.</a:t>
            </a:r>
            <a:pPr indent="0" marL="0">
              <a:lnSpc>
                <a:spcPts val="1220"/>
              </a:lnSpc>
              <a:buNone/>
            </a:pPr>
            <a:r>
              <a:rPr lang="en-US" sz="970" b="1" dirty="0">
                <a:solidFill>
                  <a:srgbClr val="5A5246"/>
                </a:solidFill>
                <a:latin typeface="+mn-lt" pitchFamily="34" charset="0"/>
                <a:ea typeface="+mn-lt" pitchFamily="34" charset="-122"/>
                <a:cs typeface="+mn-lt" pitchFamily="34" charset="-120"/>
              </a:rPr>
              <a:t/>
            </a:r>
            <a:pPr indent="0" marL="0">
              <a:lnSpc>
                <a:spcPts val="1220"/>
              </a:lnSpc>
              <a:buNone/>
            </a:pPr>
            <a:r>
              <a:rPr lang="en-US" sz="970" dirty="0">
                <a:solidFill>
                  <a:srgbClr val="5A5246"/>
                </a:solidFill>
                <a:latin typeface="+mn-lt" pitchFamily="34" charset="0"/>
                <a:ea typeface="+mn-lt" pitchFamily="34" charset="-122"/>
                <a:cs typeface="+mn-lt" pitchFamily="34" charset="-120"/>
              </a:rPr>
              <a:t/>
            </a:r>
            <a:pPr indent="0" marL="0">
              <a:lnSpc>
                <a:spcPts val="1220"/>
              </a:lnSpc>
              <a:buNone/>
            </a:pPr>
            <a:r>
              <a:rPr lang="en-US" sz="970" b="1" dirty="0">
                <a:solidFill>
                  <a:srgbClr val="5A5246"/>
                </a:solidFill>
                <a:latin typeface="+mn-lt" pitchFamily="34" charset="0"/>
                <a:ea typeface="+mn-lt" pitchFamily="34" charset="-122"/>
                <a:cs typeface="+mn-lt" pitchFamily="34" charset="-120"/>
              </a:rPr>
              <a:t/>
            </a:r>
            <a:pPr indent="0" marL="0">
              <a:lnSpc>
                <a:spcPts val="1220"/>
              </a:lnSpc>
              <a:buNone/>
            </a:pPr>
            <a:r>
              <a:rPr lang="en-US" sz="970" dirty="0">
                <a:solidFill>
                  <a:srgbClr val="5A5246"/>
                </a:solidFill>
                <a:latin typeface="+mn-lt" pitchFamily="34" charset="0"/>
                <a:ea typeface="+mn-lt" pitchFamily="34" charset="-122"/>
                <a:cs typeface="+mn-lt" pitchFamily="34" charset="-120"/>
              </a:rPr>
              <a:t/>
            </a:r>
            <a:endParaRPr lang="en-US" sz="970" dirty="0"/>
          </a:p>
        </p:txBody>
      </p:sp>
      <p:sp>
        <p:nvSpPr>
          <p:cNvPr id="22" name="Shape 19"/>
          <p:cNvSpPr/>
          <p:nvPr/>
        </p:nvSpPr>
        <p:spPr>
          <a:xfrm>
            <a:off x="521208" y="8449056"/>
            <a:ext cx="6519672" cy="877824"/>
          </a:xfrm>
          <a:prstGeom prst="roundRect">
            <a:avLst>
              <a:gd name="adj" fmla="val 5208"/>
            </a:avLst>
          </a:prstGeom>
          <a:solidFill>
            <a:srgbClr val="F7F3EB"/>
          </a:solidFill>
          <a:ln/>
        </p:spPr>
        <p:txBody>
          <a:bodyPr/>
          <a:p/>
        </p:txBody>
      </p:sp>
      <p:sp>
        <p:nvSpPr>
          <p:cNvPr id="23" name="Text 20"/>
          <p:cNvSpPr/>
          <p:nvPr/>
        </p:nvSpPr>
        <p:spPr>
          <a:xfrm>
            <a:off x="630936" y="8522208"/>
            <a:ext cx="6300216" cy="722376"/>
          </a:xfrm>
          <a:prstGeom prst="rect">
            <a:avLst/>
          </a:prstGeom>
          <a:noFill/>
          <a:ln/>
        </p:spPr>
        <p:txBody>
          <a:bodyPr wrap="square" lIns="0" tIns="0" rIns="0" bIns="0" rtlCol="0" anchor="t"/>
          <a:lstStyle/>
          <a:p>
            <a:pPr indent="0" marL="0">
              <a:lnSpc>
                <a:spcPts val="1220"/>
              </a:lnSpc>
              <a:buNone/>
            </a:pPr>
            <a:r>
              <a:rPr lang="en-US" sz="970" b="1" dirty="0">
                <a:solidFill>
                  <a:srgbClr val="5A5246"/>
                </a:solidFill>
                <a:latin typeface="+mn-lt" pitchFamily="34" charset="0"/>
                <a:ea typeface="+mn-lt" pitchFamily="34" charset="-122"/>
                <a:cs typeface="+mn-lt" pitchFamily="34" charset="-120"/>
              </a:rPr>
              <a:t>Gut zu wissen:</a:t>
            </a:r>
            <a:pPr indent="0" marL="0">
              <a:lnSpc>
                <a:spcPts val="1220"/>
              </a:lnSpc>
              <a:buNone/>
            </a:pPr>
            <a:r>
              <a:rPr lang="en-US" sz="970" dirty="0">
                <a:solidFill>
                  <a:srgbClr val="5A5246"/>
                </a:solidFill>
                <a:latin typeface="+mn-lt" pitchFamily="34" charset="0"/>
                <a:ea typeface="+mn-lt" pitchFamily="34" charset="-122"/>
                <a:cs typeface="+mn-lt" pitchFamily="34" charset="-120"/>
              </a:rPr>
              <a:t> Alle vier Käse sind aus Rohmilch, bio-zertifiziert und von Natur aus laktosefrei (&lt; 0,1 g/100 g). Traditionell mit Kälberlab hergestellt (nicht vegetarisch). Für Schwangere, kleine Kinder und immungeschwächte Menschen gelten bei Rohmilchkäse besondere Vorsichtsempfehlungen.</a:t>
            </a:r>
            <a:endParaRPr lang="en-US" sz="970" dirty="0"/>
          </a:p>
        </p:txBody>
      </p:sp>
      <p:sp>
        <p:nvSpPr>
          <p:cNvPr id="24" name="Shape 21"/>
          <p:cNvSpPr/>
          <p:nvPr/>
        </p:nvSpPr>
        <p:spPr>
          <a:xfrm>
            <a:off x="521208" y="9509760"/>
            <a:ext cx="6519672" cy="0"/>
          </a:xfrm>
          <a:prstGeom prst="line">
            <a:avLst/>
          </a:prstGeom>
          <a:noFill/>
          <a:ln w="9525">
            <a:solidFill>
              <a:srgbClr val="EBE2CD"/>
            </a:solidFill>
            <a:prstDash val="solid"/>
          </a:ln>
        </p:spPr>
        <p:txBody>
          <a:bodyPr/>
          <a:p/>
        </p:txBody>
      </p:sp>
      <p:sp>
        <p:nvSpPr>
          <p:cNvPr id="25" name="Text 22"/>
          <p:cNvSpPr/>
          <p:nvPr/>
        </p:nvSpPr>
        <p:spPr>
          <a:xfrm>
            <a:off x="521208" y="9610344"/>
            <a:ext cx="6519672" cy="932688"/>
          </a:xfrm>
          <a:prstGeom prst="rect">
            <a:avLst/>
          </a:prstGeom>
          <a:noFill/>
          <a:ln/>
        </p:spPr>
        <p:txBody>
          <a:bodyPr wrap="square" lIns="0" tIns="0" rIns="0" bIns="0" rtlCol="0" anchor="t"/>
          <a:lstStyle/>
          <a:p>
            <a:pPr indent="0" marL="0">
              <a:lnSpc>
                <a:spcPts val="1030"/>
              </a:lnSpc>
              <a:buNone/>
            </a:pPr>
            <a:r>
              <a:rPr lang="en-US" sz="810" b="1" dirty="0">
                <a:solidFill>
                  <a:srgbClr val="6A6360"/>
                </a:solidFill>
                <a:latin typeface="+mn-lt" pitchFamily="34" charset="0"/>
                <a:ea typeface="+mn-lt" pitchFamily="34" charset="-122"/>
                <a:cs typeface="+mn-lt" pitchFamily="34" charset="-120"/>
              </a:rPr>
              <a:t>Comté AOP</a:t>
            </a:r>
            <a:pPr indent="0" marL="0">
              <a:lnSpc>
                <a:spcPts val="1030"/>
              </a:lnSpc>
              <a:buNone/>
            </a:pPr>
            <a:r>
              <a:rPr lang="en-US" sz="810" dirty="0">
                <a:solidFill>
                  <a:srgbClr val="6A6360"/>
                </a:solidFill>
                <a:latin typeface="+mn-lt" pitchFamily="34" charset="0"/>
                <a:ea typeface="+mn-lt" pitchFamily="34" charset="-122"/>
                <a:cs typeface="+mn-lt" pitchFamily="34" charset="-120"/>
              </a:rPr>
              <a:t> — französischer Hartkäse, mit Rohmilch hergestellt, mind. 45 % Fett i. Tr. · Zutaten: MILCH*, Salz, Lab, Kulturen. *aus ökologischem Landbau · Allergen: Milch · Naturrinde, nicht zum Verzehr empfohlen · gekühlt lagern bei max. +7 °C · FR-BIO-01 (ECOCERT), EU-Bio-Logo · Großhandel: Gerald Bartke GmbH, Hengdorfer Str. 12, 91189 Rohr-Regelsbach · Verpackt durch: </a:t>
            </a:r>
            <a:pPr indent="0" marL="0">
              <a:lnSpc>
                <a:spcPts val="1030"/>
              </a:lnSpc>
              <a:buNone/>
            </a:pPr>
            <a:r>
              <a:rPr lang="en-US" sz="810" dirty="0">
                <a:solidFill>
                  <a:srgbClr val="9A5C00"/>
                </a:solidFill>
                <a:latin typeface="+mn-lt" pitchFamily="34" charset="0"/>
                <a:ea typeface="+mn-lt" pitchFamily="34" charset="-122"/>
                <a:cs typeface="+mn-lt" pitchFamily="34" charset="-120"/>
              </a:rPr>
              <a:t>[Name &amp; Anschrift Ihrer Abokiste]</a:t>
            </a:r>
            <a:pPr indent="0" marL="0">
              <a:lnSpc>
                <a:spcPts val="1030"/>
              </a:lnSpc>
              <a:buNone/>
            </a:pPr>
            <a:r>
              <a:rPr lang="en-US" sz="810" dirty="0">
                <a:solidFill>
                  <a:srgbClr val="6A6360"/>
                </a:solidFill>
                <a:latin typeface="+mn-lt" pitchFamily="34" charset="0"/>
                <a:ea typeface="+mn-lt" pitchFamily="34" charset="-122"/>
                <a:cs typeface="+mn-lt" pitchFamily="34" charset="-120"/>
              </a:rPr>
              <a:t> · Gewicht, Preis, Grundpreis und Verbrauchsdatum: siehe Etikett bzw. Vorderseite · Mehr zur Aktion: </a:t>
            </a:r>
            <a:pPr indent="0" marL="0">
              <a:lnSpc>
                <a:spcPts val="1030"/>
              </a:lnSpc>
              <a:buNone/>
            </a:pPr>
            <a:r>
              <a:rPr lang="en-US" sz="810" dirty="0">
                <a:solidFill>
                  <a:srgbClr val="9A5C00"/>
                </a:solidFill>
                <a:latin typeface="+mn-lt" pitchFamily="34" charset="0"/>
                <a:ea typeface="+mn-lt" pitchFamily="34" charset="-122"/>
                <a:cs typeface="+mn-lt" pitchFamily="34" charset="-120"/>
              </a:rPr>
              <a:t>[Ihre Website / Shop-Link]</a:t>
            </a:r>
            <a:endParaRPr lang="en-US" sz="81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CFAF5"/>
        </a:solidFill>
      </p:bgPr>
    </p:bg>
    <p:spTree>
      <p:nvGrpSpPr>
        <p:cNvPr id="1" name=""/>
        <p:cNvGrpSpPr/>
        <p:nvPr/>
      </p:nvGrpSpPr>
      <p:grpSpPr>
        <a:xfrm>
          <a:off x="0" y="0"/>
          <a:ext cx="0" cy="0"/>
          <a:chOff x="0" y="0"/>
          <a:chExt cx="0" cy="0"/>
        </a:xfrm>
      </p:grpSpPr>
      <p:sp>
        <p:nvSpPr>
          <p:cNvPr id="2" name="Text 0"/>
          <p:cNvSpPr/>
          <p:nvPr/>
        </p:nvSpPr>
        <p:spPr>
          <a:xfrm>
            <a:off x="502920" y="384048"/>
            <a:ext cx="4206240" cy="182880"/>
          </a:xfrm>
          <a:prstGeom prst="rect">
            <a:avLst/>
          </a:prstGeom>
          <a:noFill/>
          <a:ln/>
        </p:spPr>
        <p:txBody>
          <a:bodyPr wrap="square" lIns="0" tIns="0" rIns="0" bIns="0" rtlCol="0" anchor="ctr"/>
          <a:lstStyle/>
          <a:p>
            <a:pPr indent="0" marL="0">
              <a:buNone/>
            </a:pPr>
            <a:r>
              <a:rPr lang="en-US" sz="800" b="1" spc="240" kern="0" dirty="0">
                <a:solidFill>
                  <a:srgbClr val="9A5C00"/>
                </a:solidFill>
                <a:latin typeface="+mn-lt" pitchFamily="34" charset="0"/>
                <a:ea typeface="+mn-lt" pitchFamily="34" charset="-122"/>
                <a:cs typeface="+mn-lt" pitchFamily="34" charset="-120"/>
              </a:rPr>
              <a:t>FRANKREICHS GROSSER ROHMILCHKÄSE</a:t>
            </a:r>
            <a:endParaRPr lang="en-US" sz="800" dirty="0"/>
          </a:p>
        </p:txBody>
      </p:sp>
      <p:sp>
        <p:nvSpPr>
          <p:cNvPr id="3" name="Text 1"/>
          <p:cNvSpPr/>
          <p:nvPr/>
        </p:nvSpPr>
        <p:spPr>
          <a:xfrm>
            <a:off x="502920" y="566928"/>
            <a:ext cx="4572000" cy="420624"/>
          </a:xfrm>
          <a:prstGeom prst="rect">
            <a:avLst/>
          </a:prstGeom>
          <a:noFill/>
          <a:ln/>
        </p:spPr>
        <p:txBody>
          <a:bodyPr wrap="square" lIns="0" tIns="0" rIns="0" bIns="0" rtlCol="0" anchor="ctr"/>
          <a:lstStyle/>
          <a:p>
            <a:pPr indent="0" marL="0">
              <a:buNone/>
            </a:pPr>
            <a:r>
              <a:rPr lang="en-US" sz="2600" b="1" dirty="0">
                <a:solidFill>
                  <a:srgbClr val="424F5C"/>
                </a:solidFill>
                <a:latin typeface="+mj-lt" pitchFamily="34" charset="0"/>
                <a:ea typeface="+mj-lt" pitchFamily="34" charset="-122"/>
                <a:cs typeface="+mj-lt" pitchFamily="34" charset="-120"/>
              </a:rPr>
              <a:t>Comté &amp; seine Affineure</a:t>
            </a:r>
            <a:endParaRPr lang="en-US" sz="2600" dirty="0"/>
          </a:p>
        </p:txBody>
      </p:sp>
      <p:sp>
        <p:nvSpPr>
          <p:cNvPr id="4" name="Text 2"/>
          <p:cNvSpPr/>
          <p:nvPr/>
        </p:nvSpPr>
        <p:spPr>
          <a:xfrm>
            <a:off x="502920" y="987552"/>
            <a:ext cx="4572000" cy="237744"/>
          </a:xfrm>
          <a:prstGeom prst="rect">
            <a:avLst/>
          </a:prstGeom>
          <a:noFill/>
          <a:ln/>
        </p:spPr>
        <p:txBody>
          <a:bodyPr wrap="square" lIns="0" tIns="0" rIns="0" bIns="0" rtlCol="0" anchor="ctr"/>
          <a:lstStyle/>
          <a:p>
            <a:pPr indent="0" marL="0">
              <a:buNone/>
            </a:pPr>
            <a:r>
              <a:rPr lang="en-US" sz="1200" i="1" dirty="0">
                <a:solidFill>
                  <a:srgbClr val="9A5C00"/>
                </a:solidFill>
                <a:latin typeface="Caveat" pitchFamily="34" charset="0"/>
                <a:ea typeface="+mj-lt" pitchFamily="34" charset="-122"/>
                <a:cs typeface="+mj-lt" pitchFamily="34" charset="-120"/>
              </a:rPr>
              <a:t>— wie Käsen und Reifen zusammenspielen</a:t>
            </a:r>
            <a:endParaRPr lang="en-US" sz="1200" dirty="0"/>
          </a:p>
        </p:txBody>
      </p:sp>
      <p:sp>
        <p:nvSpPr>
          <p:cNvPr id="5" name="Shape 3"/>
          <p:cNvSpPr/>
          <p:nvPr/>
        </p:nvSpPr>
        <p:spPr>
          <a:xfrm>
            <a:off x="5623560" y="402336"/>
            <a:ext cx="1435608" cy="713232"/>
          </a:xfrm>
          <a:prstGeom prst="roundRect">
            <a:avLst>
              <a:gd name="adj" fmla="val 6410"/>
            </a:avLst>
          </a:prstGeom>
          <a:solidFill>
            <a:srgbClr val="FCF3E1"/>
          </a:solidFill>
          <a:ln w="12700">
            <a:solidFill>
              <a:srgbClr val="EEA842"/>
            </a:solidFill>
            <a:prstDash val="dash"/>
          </a:ln>
        </p:spPr>
        <p:txBody>
          <a:bodyPr/>
          <a:p/>
        </p:txBody>
      </p:sp>
      <p:sp>
        <p:nvSpPr>
          <p:cNvPr id="6" name="Text 4"/>
          <p:cNvSpPr/>
          <p:nvPr/>
        </p:nvSpPr>
        <p:spPr>
          <a:xfrm>
            <a:off x="5623560" y="402336"/>
            <a:ext cx="1435608" cy="713232"/>
          </a:xfrm>
          <a:prstGeom prst="rect">
            <a:avLst/>
          </a:prstGeom>
          <a:noFill/>
          <a:ln/>
        </p:spPr>
        <p:txBody>
          <a:bodyPr wrap="square" rtlCol="0" anchor="ctr"/>
          <a:lstStyle/>
          <a:p>
            <a:pPr algn="ctr" indent="0" marL="0">
              <a:lnSpc>
                <a:spcPts val="1100"/>
              </a:lnSpc>
              <a:buNone/>
            </a:pPr>
            <a:r>
              <a:rPr lang="en-US" sz="750" b="1" dirty="0">
                <a:solidFill>
                  <a:srgbClr val="9A5C00"/>
                </a:solidFill>
                <a:latin typeface="+mn-lt" pitchFamily="34" charset="0"/>
                <a:ea typeface="+mn-lt" pitchFamily="34" charset="-122"/>
                <a:cs typeface="+mn-lt" pitchFamily="34" charset="-120"/>
              </a:rPr>
              <a:t>IHR LOGO</a:t>
            </a:r>
            <a:endParaRPr lang="en-US" sz="750" dirty="0"/>
          </a:p>
          <a:p>
            <a:pPr algn="ctr" indent="0" marL="0">
              <a:lnSpc>
                <a:spcPts val="1100"/>
              </a:lnSpc>
              <a:buNone/>
            </a:pPr>
            <a:r>
              <a:rPr lang="en-US" sz="750" dirty="0">
                <a:solidFill>
                  <a:srgbClr val="9A5C00"/>
                </a:solidFill>
                <a:latin typeface="+mn-lt" pitchFamily="34" charset="0"/>
                <a:ea typeface="+mn-lt" pitchFamily="34" charset="-122"/>
                <a:cs typeface="+mn-lt" pitchFamily="34" charset="-120"/>
              </a:rPr>
              <a:t>hier einfügen</a:t>
            </a:r>
            <a:endParaRPr lang="en-US" sz="750" dirty="0"/>
          </a:p>
        </p:txBody>
      </p:sp>
      <p:pic>
        <p:nvPicPr>
          <p:cNvPr id="7" name="Image 0" descr="preencoded.png">    </p:cNvPr>
          <p:cNvPicPr>
            <a:picLocks noChangeAspect="1"/>
          </p:cNvPicPr>
          <p:nvPr/>
        </p:nvPicPr>
        <p:blipFill>
          <a:blip r:embed="rId1"/>
          <a:srcRect l="0" r="0" t="0" b="0"/>
          <a:stretch/>
        </p:blipFill>
        <p:spPr>
          <a:xfrm>
            <a:off x="502920" y="1335024"/>
            <a:ext cx="6556248" cy="1417320"/>
          </a:xfrm>
          <a:prstGeom prst="rect">
            <a:avLst/>
          </a:prstGeom>
        </p:spPr>
      </p:pic>
      <p:sp>
        <p:nvSpPr>
          <p:cNvPr id="8" name="Text 5"/>
          <p:cNvSpPr/>
          <p:nvPr/>
        </p:nvSpPr>
        <p:spPr>
          <a:xfrm>
            <a:off x="502920" y="2770632"/>
            <a:ext cx="6556248" cy="164592"/>
          </a:xfrm>
          <a:prstGeom prst="rect">
            <a:avLst/>
          </a:prstGeom>
          <a:noFill/>
          <a:ln/>
        </p:spPr>
        <p:txBody>
          <a:bodyPr wrap="square" lIns="0" tIns="0" rIns="0" bIns="0" rtlCol="0" anchor="ctr"/>
          <a:lstStyle/>
          <a:p>
            <a:pPr indent="0" marL="0">
              <a:buNone/>
            </a:pPr>
            <a:r>
              <a:rPr lang="en-US" sz="700" i="1" dirty="0">
                <a:solidFill>
                  <a:srgbClr val="6A6360"/>
                </a:solidFill>
                <a:latin typeface="+mn-lt" pitchFamily="34" charset="0"/>
                <a:ea typeface="+mn-lt" pitchFamily="34" charset="-122"/>
                <a:cs typeface="+mn-lt" pitchFamily="34" charset="-120"/>
              </a:rPr>
              <a:t>Die „unterirdische Kathedrale“: Reifekeller im Fort Saint-Antoine auf 1.100 Metern Höhe</a:t>
            </a:r>
            <a:endParaRPr lang="en-US" sz="700" dirty="0"/>
          </a:p>
        </p:txBody>
      </p:sp>
      <p:sp>
        <p:nvSpPr>
          <p:cNvPr id="9" name="Text 6"/>
          <p:cNvSpPr/>
          <p:nvPr/>
        </p:nvSpPr>
        <p:spPr>
          <a:xfrm>
            <a:off x="502920" y="3017520"/>
            <a:ext cx="6556248" cy="256032"/>
          </a:xfrm>
          <a:prstGeom prst="rect">
            <a:avLst/>
          </a:prstGeom>
          <a:noFill/>
          <a:ln/>
        </p:spPr>
        <p:txBody>
          <a:bodyPr wrap="square" lIns="0" tIns="0" rIns="0" bIns="0" rtlCol="0" anchor="ctr"/>
          <a:lstStyle/>
          <a:p>
            <a:pPr indent="0" marL="0">
              <a:buNone/>
            </a:pPr>
            <a:r>
              <a:rPr lang="en-US" sz="1400" b="1" dirty="0">
                <a:solidFill>
                  <a:srgbClr val="424F5C"/>
                </a:solidFill>
                <a:latin typeface="+mj-lt" pitchFamily="34" charset="0"/>
                <a:ea typeface="+mj-lt" pitchFamily="34" charset="-122"/>
                <a:cs typeface="+mj-lt" pitchFamily="34" charset="-120"/>
              </a:rPr>
              <a:t>Ein Käse, den viele gemeinsam machen</a:t>
            </a:r>
            <a:endParaRPr lang="en-US" sz="1400" dirty="0"/>
          </a:p>
        </p:txBody>
      </p:sp>
      <p:sp>
        <p:nvSpPr>
          <p:cNvPr id="10" name="Text 7"/>
          <p:cNvSpPr/>
          <p:nvPr/>
        </p:nvSpPr>
        <p:spPr>
          <a:xfrm>
            <a:off x="502920" y="3310128"/>
            <a:ext cx="3154680" cy="1051560"/>
          </a:xfrm>
          <a:prstGeom prst="rect">
            <a:avLst/>
          </a:prstGeom>
          <a:noFill/>
          <a:ln/>
        </p:spPr>
        <p:txBody>
          <a:bodyPr wrap="square" lIns="0" tIns="0" rIns="0" bIns="0" rtlCol="0" anchor="t"/>
          <a:lstStyle/>
          <a:p>
            <a:pPr indent="0" marL="0">
              <a:lnSpc>
                <a:spcPts val="1100"/>
              </a:lnSpc>
              <a:buNone/>
            </a:pPr>
            <a:r>
              <a:rPr lang="en-US" sz="840" dirty="0">
                <a:solidFill>
                  <a:srgbClr val="5A5246"/>
                </a:solidFill>
                <a:latin typeface="+mn-lt" pitchFamily="34" charset="0"/>
                <a:ea typeface="+mn-lt" pitchFamily="34" charset="-122"/>
                <a:cs typeface="+mn-lt" pitchFamily="34" charset="-120"/>
              </a:rPr>
              <a:t>Für einen Comté-Laib von rund 40 Kilogramm werden etwa 400 Liter Rohmilch gebraucht – mehr, als ein einzelner Hof früher liefern konnte. Deshalb schlossen sich die Bauern des Jura schon im Mittelalter zusammen: Urkundlich seit 1264 bringen sie ihre Milch in gemeinsame Dorfkäsereien, die „Fruitières“. Die Milch stammt von Montbéliarde- und französischen Simmental-Kühen; Silage ist verboten, jeder Kuh steht mindestens ein Hektar Grünland zu.</a:t>
            </a:r>
            <a:pPr indent="0" marL="0">
              <a:lnSpc>
                <a:spcPts val="1100"/>
              </a:lnSpc>
              <a:buNone/>
            </a:pPr>
            <a:r>
              <a:rPr lang="en-US" sz="840" b="1" dirty="0">
                <a:solidFill>
                  <a:srgbClr val="5A5246"/>
                </a:solidFill>
                <a:latin typeface="+mn-lt" pitchFamily="34" charset="0"/>
                <a:ea typeface="+mn-lt" pitchFamily="34" charset="-122"/>
                <a:cs typeface="+mn-lt" pitchFamily="34" charset="-120"/>
              </a:rPr>
              <a:t/>
            </a:r>
            <a:pPr indent="0" marL="0">
              <a:lnSpc>
                <a:spcPts val="1100"/>
              </a:lnSpc>
              <a:buNone/>
            </a:pPr>
            <a:r>
              <a:rPr lang="en-US" sz="840" dirty="0">
                <a:solidFill>
                  <a:srgbClr val="5A5246"/>
                </a:solidFill>
                <a:latin typeface="+mn-lt" pitchFamily="34" charset="0"/>
                <a:ea typeface="+mn-lt" pitchFamily="34" charset="-122"/>
                <a:cs typeface="+mn-lt" pitchFamily="34" charset="-120"/>
              </a:rPr>
              <a:t/>
            </a:r>
            <a:endParaRPr lang="en-US" sz="840" dirty="0"/>
          </a:p>
        </p:txBody>
      </p:sp>
      <p:sp>
        <p:nvSpPr>
          <p:cNvPr id="11" name="Text 8"/>
          <p:cNvSpPr/>
          <p:nvPr/>
        </p:nvSpPr>
        <p:spPr>
          <a:xfrm>
            <a:off x="3904488" y="3310128"/>
            <a:ext cx="3154680" cy="1051560"/>
          </a:xfrm>
          <a:prstGeom prst="rect">
            <a:avLst/>
          </a:prstGeom>
          <a:noFill/>
          <a:ln/>
        </p:spPr>
        <p:txBody>
          <a:bodyPr wrap="square" lIns="0" tIns="0" rIns="0" bIns="0" rtlCol="0" anchor="t"/>
          <a:lstStyle/>
          <a:p>
            <a:pPr indent="0" marL="0">
              <a:lnSpc>
                <a:spcPts val="1100"/>
              </a:lnSpc>
              <a:buNone/>
            </a:pPr>
            <a:r>
              <a:rPr lang="en-US" sz="840" dirty="0">
                <a:solidFill>
                  <a:srgbClr val="5A5246"/>
                </a:solidFill>
                <a:latin typeface="+mn-lt" pitchFamily="34" charset="0"/>
                <a:ea typeface="+mn-lt" pitchFamily="34" charset="-122"/>
                <a:cs typeface="+mn-lt" pitchFamily="34" charset="-120"/>
              </a:rPr>
              <a:t>Mit der Herstellung ist ein Comté aber erst halb fertig. Die jungen Laibe wandern zu Affineuren — Reifemeistern, die sie über Monate oder Jahre pflegen: wenden, mit Salzlake bürsten, beklopfen, prüfen. Temperatur, Feuchtigkeit und die regelmäßige Pflege bestimmen, wie sich Teig und Aroma entwickeln. Seit 1958 ist Comté als Appellation d’Origine geschützt: Ab 14 von 20 Punkten trägt ein Laib die grüne Banderole.</a:t>
            </a:r>
            <a:pPr indent="0" marL="0">
              <a:lnSpc>
                <a:spcPts val="1100"/>
              </a:lnSpc>
              <a:buNone/>
            </a:pPr>
            <a:r>
              <a:rPr lang="en-US" sz="840" b="1" dirty="0">
                <a:solidFill>
                  <a:srgbClr val="5A5246"/>
                </a:solidFill>
                <a:latin typeface="+mn-lt" pitchFamily="34" charset="0"/>
                <a:ea typeface="+mn-lt" pitchFamily="34" charset="-122"/>
                <a:cs typeface="+mn-lt" pitchFamily="34" charset="-120"/>
              </a:rPr>
              <a:t/>
            </a:r>
            <a:pPr indent="0" marL="0">
              <a:lnSpc>
                <a:spcPts val="1100"/>
              </a:lnSpc>
              <a:buNone/>
            </a:pPr>
            <a:r>
              <a:rPr lang="en-US" sz="840" dirty="0">
                <a:solidFill>
                  <a:srgbClr val="5A5246"/>
                </a:solidFill>
                <a:latin typeface="+mn-lt" pitchFamily="34" charset="0"/>
                <a:ea typeface="+mn-lt" pitchFamily="34" charset="-122"/>
                <a:cs typeface="+mn-lt" pitchFamily="34" charset="-120"/>
              </a:rPr>
              <a:t/>
            </a:r>
            <a:endParaRPr lang="en-US" sz="840" dirty="0"/>
          </a:p>
        </p:txBody>
      </p:sp>
      <p:sp>
        <p:nvSpPr>
          <p:cNvPr id="12" name="Shape 9"/>
          <p:cNvSpPr/>
          <p:nvPr/>
        </p:nvSpPr>
        <p:spPr>
          <a:xfrm>
            <a:off x="539496" y="4443984"/>
            <a:ext cx="1565910" cy="566928"/>
          </a:xfrm>
          <a:prstGeom prst="roundRect">
            <a:avLst>
              <a:gd name="adj" fmla="val 6452"/>
            </a:avLst>
          </a:prstGeom>
          <a:solidFill>
            <a:srgbClr val="F0EBE0"/>
          </a:solidFill>
          <a:ln/>
        </p:spPr>
        <p:txBody>
          <a:bodyPr/>
          <a:p/>
        </p:txBody>
      </p:sp>
      <p:sp>
        <p:nvSpPr>
          <p:cNvPr id="13" name="Text 10"/>
          <p:cNvSpPr/>
          <p:nvPr/>
        </p:nvSpPr>
        <p:spPr>
          <a:xfrm>
            <a:off x="539496" y="4498848"/>
            <a:ext cx="1565910" cy="256032"/>
          </a:xfrm>
          <a:prstGeom prst="rect">
            <a:avLst/>
          </a:prstGeom>
          <a:noFill/>
          <a:ln/>
        </p:spPr>
        <p:txBody>
          <a:bodyPr wrap="square" lIns="0" tIns="0" rIns="0" bIns="0" rtlCol="0" anchor="ctr"/>
          <a:lstStyle/>
          <a:p>
            <a:pPr algn="ctr" indent="0" marL="0">
              <a:buNone/>
            </a:pPr>
            <a:r>
              <a:rPr lang="en-US" sz="1500" b="1" dirty="0">
                <a:solidFill>
                  <a:srgbClr val="3F6491"/>
                </a:solidFill>
                <a:latin typeface="+mj-lt" pitchFamily="34" charset="0"/>
                <a:ea typeface="+mj-lt" pitchFamily="34" charset="-122"/>
                <a:cs typeface="+mj-lt" pitchFamily="34" charset="-120"/>
              </a:rPr>
              <a:t>2.400</a:t>
            </a:r>
            <a:endParaRPr lang="en-US" sz="1500" dirty="0"/>
          </a:p>
        </p:txBody>
      </p:sp>
      <p:sp>
        <p:nvSpPr>
          <p:cNvPr id="14" name="Text 11"/>
          <p:cNvSpPr/>
          <p:nvPr/>
        </p:nvSpPr>
        <p:spPr>
          <a:xfrm>
            <a:off x="539496" y="4736592"/>
            <a:ext cx="1565910" cy="219456"/>
          </a:xfrm>
          <a:prstGeom prst="rect">
            <a:avLst/>
          </a:prstGeom>
          <a:noFill/>
          <a:ln/>
        </p:spPr>
        <p:txBody>
          <a:bodyPr wrap="square" lIns="0" tIns="0" rIns="0" bIns="0" rtlCol="0" anchor="ctr"/>
          <a:lstStyle/>
          <a:p>
            <a:pPr algn="ctr" indent="0" marL="0">
              <a:buNone/>
            </a:pPr>
            <a:r>
              <a:rPr lang="en-US" sz="740" dirty="0">
                <a:solidFill>
                  <a:srgbClr val="6A6360"/>
                </a:solidFill>
                <a:latin typeface="+mn-lt" pitchFamily="34" charset="0"/>
                <a:ea typeface="+mn-lt" pitchFamily="34" charset="-122"/>
                <a:cs typeface="+mn-lt" pitchFamily="34" charset="-120"/>
              </a:rPr>
              <a:t>Milchviehbetriebe</a:t>
            </a:r>
            <a:endParaRPr lang="en-US" sz="740" dirty="0"/>
          </a:p>
        </p:txBody>
      </p:sp>
      <p:sp>
        <p:nvSpPr>
          <p:cNvPr id="15" name="Shape 12"/>
          <p:cNvSpPr/>
          <p:nvPr/>
        </p:nvSpPr>
        <p:spPr>
          <a:xfrm>
            <a:off x="2178558" y="4443984"/>
            <a:ext cx="1565910" cy="566928"/>
          </a:xfrm>
          <a:prstGeom prst="roundRect">
            <a:avLst>
              <a:gd name="adj" fmla="val 6452"/>
            </a:avLst>
          </a:prstGeom>
          <a:solidFill>
            <a:srgbClr val="F0EBE0"/>
          </a:solidFill>
          <a:ln/>
        </p:spPr>
        <p:txBody>
          <a:bodyPr/>
          <a:p/>
        </p:txBody>
      </p:sp>
      <p:sp>
        <p:nvSpPr>
          <p:cNvPr id="16" name="Text 13"/>
          <p:cNvSpPr/>
          <p:nvPr/>
        </p:nvSpPr>
        <p:spPr>
          <a:xfrm>
            <a:off x="2178558" y="4498848"/>
            <a:ext cx="1565910" cy="256032"/>
          </a:xfrm>
          <a:prstGeom prst="rect">
            <a:avLst/>
          </a:prstGeom>
          <a:noFill/>
          <a:ln/>
        </p:spPr>
        <p:txBody>
          <a:bodyPr wrap="square" lIns="0" tIns="0" rIns="0" bIns="0" rtlCol="0" anchor="ctr"/>
          <a:lstStyle/>
          <a:p>
            <a:pPr algn="ctr" indent="0" marL="0">
              <a:buNone/>
            </a:pPr>
            <a:r>
              <a:rPr lang="en-US" sz="1500" b="1" dirty="0">
                <a:solidFill>
                  <a:srgbClr val="3F6491"/>
                </a:solidFill>
                <a:latin typeface="+mj-lt" pitchFamily="34" charset="0"/>
                <a:ea typeface="+mj-lt" pitchFamily="34" charset="-122"/>
                <a:cs typeface="+mj-lt" pitchFamily="34" charset="-120"/>
              </a:rPr>
              <a:t>140</a:t>
            </a:r>
            <a:endParaRPr lang="en-US" sz="1500" dirty="0"/>
          </a:p>
        </p:txBody>
      </p:sp>
      <p:sp>
        <p:nvSpPr>
          <p:cNvPr id="17" name="Text 14"/>
          <p:cNvSpPr/>
          <p:nvPr/>
        </p:nvSpPr>
        <p:spPr>
          <a:xfrm>
            <a:off x="2178558" y="4736592"/>
            <a:ext cx="1565910" cy="219456"/>
          </a:xfrm>
          <a:prstGeom prst="rect">
            <a:avLst/>
          </a:prstGeom>
          <a:noFill/>
          <a:ln/>
        </p:spPr>
        <p:txBody>
          <a:bodyPr wrap="square" lIns="0" tIns="0" rIns="0" bIns="0" rtlCol="0" anchor="ctr"/>
          <a:lstStyle/>
          <a:p>
            <a:pPr algn="ctr" indent="0" marL="0">
              <a:buNone/>
            </a:pPr>
            <a:r>
              <a:rPr lang="en-US" sz="740" dirty="0">
                <a:solidFill>
                  <a:srgbClr val="6A6360"/>
                </a:solidFill>
                <a:latin typeface="+mn-lt" pitchFamily="34" charset="0"/>
                <a:ea typeface="+mn-lt" pitchFamily="34" charset="-122"/>
                <a:cs typeface="+mn-lt" pitchFamily="34" charset="-120"/>
              </a:rPr>
              <a:t>Fruitières</a:t>
            </a:r>
            <a:endParaRPr lang="en-US" sz="740" dirty="0"/>
          </a:p>
        </p:txBody>
      </p:sp>
      <p:sp>
        <p:nvSpPr>
          <p:cNvPr id="18" name="Shape 15"/>
          <p:cNvSpPr/>
          <p:nvPr/>
        </p:nvSpPr>
        <p:spPr>
          <a:xfrm>
            <a:off x="3817620" y="4443984"/>
            <a:ext cx="1565910" cy="566928"/>
          </a:xfrm>
          <a:prstGeom prst="roundRect">
            <a:avLst>
              <a:gd name="adj" fmla="val 6452"/>
            </a:avLst>
          </a:prstGeom>
          <a:solidFill>
            <a:srgbClr val="F0EBE0"/>
          </a:solidFill>
          <a:ln/>
        </p:spPr>
        <p:txBody>
          <a:bodyPr/>
          <a:p/>
        </p:txBody>
      </p:sp>
      <p:sp>
        <p:nvSpPr>
          <p:cNvPr id="19" name="Text 16"/>
          <p:cNvSpPr/>
          <p:nvPr/>
        </p:nvSpPr>
        <p:spPr>
          <a:xfrm>
            <a:off x="3817620" y="4498848"/>
            <a:ext cx="1565910" cy="256032"/>
          </a:xfrm>
          <a:prstGeom prst="rect">
            <a:avLst/>
          </a:prstGeom>
          <a:noFill/>
          <a:ln/>
        </p:spPr>
        <p:txBody>
          <a:bodyPr wrap="square" lIns="0" tIns="0" rIns="0" bIns="0" rtlCol="0" anchor="ctr"/>
          <a:lstStyle/>
          <a:p>
            <a:pPr algn="ctr" indent="0" marL="0">
              <a:buNone/>
            </a:pPr>
            <a:r>
              <a:rPr lang="en-US" sz="1500" b="1" dirty="0">
                <a:solidFill>
                  <a:srgbClr val="3F6491"/>
                </a:solidFill>
                <a:latin typeface="+mj-lt" pitchFamily="34" charset="0"/>
                <a:ea typeface="+mj-lt" pitchFamily="34" charset="-122"/>
                <a:cs typeface="+mj-lt" pitchFamily="34" charset="-120"/>
              </a:rPr>
              <a:t>14</a:t>
            </a:r>
            <a:endParaRPr lang="en-US" sz="1500" dirty="0"/>
          </a:p>
        </p:txBody>
      </p:sp>
      <p:sp>
        <p:nvSpPr>
          <p:cNvPr id="20" name="Text 17"/>
          <p:cNvSpPr/>
          <p:nvPr/>
        </p:nvSpPr>
        <p:spPr>
          <a:xfrm>
            <a:off x="3817620" y="4736592"/>
            <a:ext cx="1565910" cy="219456"/>
          </a:xfrm>
          <a:prstGeom prst="rect">
            <a:avLst/>
          </a:prstGeom>
          <a:noFill/>
          <a:ln/>
        </p:spPr>
        <p:txBody>
          <a:bodyPr wrap="square" lIns="0" tIns="0" rIns="0" bIns="0" rtlCol="0" anchor="ctr"/>
          <a:lstStyle/>
          <a:p>
            <a:pPr algn="ctr" indent="0" marL="0">
              <a:buNone/>
            </a:pPr>
            <a:r>
              <a:rPr lang="en-US" sz="740" dirty="0">
                <a:solidFill>
                  <a:srgbClr val="6A6360"/>
                </a:solidFill>
                <a:latin typeface="+mn-lt" pitchFamily="34" charset="0"/>
                <a:ea typeface="+mn-lt" pitchFamily="34" charset="-122"/>
                <a:cs typeface="+mn-lt" pitchFamily="34" charset="-120"/>
              </a:rPr>
              <a:t>Affineurhäuser</a:t>
            </a:r>
            <a:endParaRPr lang="en-US" sz="740" dirty="0"/>
          </a:p>
        </p:txBody>
      </p:sp>
      <p:sp>
        <p:nvSpPr>
          <p:cNvPr id="21" name="Shape 18"/>
          <p:cNvSpPr/>
          <p:nvPr/>
        </p:nvSpPr>
        <p:spPr>
          <a:xfrm>
            <a:off x="5456682" y="4443984"/>
            <a:ext cx="1565910" cy="566928"/>
          </a:xfrm>
          <a:prstGeom prst="roundRect">
            <a:avLst>
              <a:gd name="adj" fmla="val 6452"/>
            </a:avLst>
          </a:prstGeom>
          <a:solidFill>
            <a:srgbClr val="F0EBE0"/>
          </a:solidFill>
          <a:ln/>
        </p:spPr>
        <p:txBody>
          <a:bodyPr/>
          <a:p/>
        </p:txBody>
      </p:sp>
      <p:sp>
        <p:nvSpPr>
          <p:cNvPr id="22" name="Text 19"/>
          <p:cNvSpPr/>
          <p:nvPr/>
        </p:nvSpPr>
        <p:spPr>
          <a:xfrm>
            <a:off x="5456682" y="4498848"/>
            <a:ext cx="1565910" cy="256032"/>
          </a:xfrm>
          <a:prstGeom prst="rect">
            <a:avLst/>
          </a:prstGeom>
          <a:noFill/>
          <a:ln/>
        </p:spPr>
        <p:txBody>
          <a:bodyPr wrap="square" lIns="0" tIns="0" rIns="0" bIns="0" rtlCol="0" anchor="ctr"/>
          <a:lstStyle/>
          <a:p>
            <a:pPr algn="ctr" indent="0" marL="0">
              <a:buNone/>
            </a:pPr>
            <a:r>
              <a:rPr lang="en-US" sz="1500" b="1" dirty="0">
                <a:solidFill>
                  <a:srgbClr val="3F6491"/>
                </a:solidFill>
                <a:latin typeface="+mj-lt" pitchFamily="34" charset="0"/>
                <a:ea typeface="+mj-lt" pitchFamily="34" charset="-122"/>
                <a:cs typeface="+mj-lt" pitchFamily="34" charset="-120"/>
              </a:rPr>
              <a:t>1264</a:t>
            </a:r>
            <a:endParaRPr lang="en-US" sz="1500" dirty="0"/>
          </a:p>
        </p:txBody>
      </p:sp>
      <p:sp>
        <p:nvSpPr>
          <p:cNvPr id="23" name="Text 20"/>
          <p:cNvSpPr/>
          <p:nvPr/>
        </p:nvSpPr>
        <p:spPr>
          <a:xfrm>
            <a:off x="5456682" y="4736592"/>
            <a:ext cx="1565910" cy="219456"/>
          </a:xfrm>
          <a:prstGeom prst="rect">
            <a:avLst/>
          </a:prstGeom>
          <a:noFill/>
          <a:ln/>
        </p:spPr>
        <p:txBody>
          <a:bodyPr wrap="square" lIns="0" tIns="0" rIns="0" bIns="0" rtlCol="0" anchor="ctr"/>
          <a:lstStyle/>
          <a:p>
            <a:pPr algn="ctr" indent="0" marL="0">
              <a:buNone/>
            </a:pPr>
            <a:r>
              <a:rPr lang="en-US" sz="740" dirty="0">
                <a:solidFill>
                  <a:srgbClr val="6A6360"/>
                </a:solidFill>
                <a:latin typeface="+mn-lt" pitchFamily="34" charset="0"/>
                <a:ea typeface="+mn-lt" pitchFamily="34" charset="-122"/>
                <a:cs typeface="+mn-lt" pitchFamily="34" charset="-120"/>
              </a:rPr>
              <a:t>erste Erwähnung</a:t>
            </a:r>
            <a:endParaRPr lang="en-US" sz="740" dirty="0"/>
          </a:p>
        </p:txBody>
      </p:sp>
      <p:sp>
        <p:nvSpPr>
          <p:cNvPr id="24" name="Text 21"/>
          <p:cNvSpPr/>
          <p:nvPr/>
        </p:nvSpPr>
        <p:spPr>
          <a:xfrm>
            <a:off x="502920" y="5175504"/>
            <a:ext cx="6556248" cy="256032"/>
          </a:xfrm>
          <a:prstGeom prst="rect">
            <a:avLst/>
          </a:prstGeom>
          <a:noFill/>
          <a:ln/>
        </p:spPr>
        <p:txBody>
          <a:bodyPr wrap="square" lIns="0" tIns="0" rIns="0" bIns="0" rtlCol="0" anchor="ctr"/>
          <a:lstStyle/>
          <a:p>
            <a:pPr indent="0" marL="0">
              <a:buNone/>
            </a:pPr>
            <a:r>
              <a:rPr lang="en-US" sz="1400" b="1" dirty="0">
                <a:solidFill>
                  <a:srgbClr val="424F5C"/>
                </a:solidFill>
                <a:latin typeface="+mj-lt" pitchFamily="34" charset="0"/>
                <a:ea typeface="+mj-lt" pitchFamily="34" charset="-122"/>
                <a:cs typeface="+mj-lt" pitchFamily="34" charset="-120"/>
              </a:rPr>
              <a:t>Die Affineure dieser Verkostung</a:t>
            </a:r>
            <a:endParaRPr lang="en-US" sz="1400" dirty="0"/>
          </a:p>
        </p:txBody>
      </p:sp>
      <p:sp>
        <p:nvSpPr>
          <p:cNvPr id="25" name="Shape 22"/>
          <p:cNvSpPr/>
          <p:nvPr/>
        </p:nvSpPr>
        <p:spPr>
          <a:xfrm>
            <a:off x="502920" y="5486400"/>
            <a:ext cx="3177540" cy="3685032"/>
          </a:xfrm>
          <a:prstGeom prst="roundRect">
            <a:avLst>
              <a:gd name="adj" fmla="val 1439"/>
            </a:avLst>
          </a:prstGeom>
          <a:solidFill>
            <a:srgbClr val="FCFAF5"/>
          </a:solidFill>
          <a:ln w="9525">
            <a:solidFill>
              <a:srgbClr val="EBE2CD"/>
            </a:solidFill>
            <a:prstDash val="solid"/>
          </a:ln>
        </p:spPr>
        <p:txBody>
          <a:bodyPr/>
          <a:p/>
        </p:txBody>
      </p:sp>
      <p:pic>
        <p:nvPicPr>
          <p:cNvPr id="26" name="Image 1" descr="preencoded.png">    </p:cNvPr>
          <p:cNvPicPr>
            <a:picLocks noChangeAspect="1"/>
          </p:cNvPicPr>
          <p:nvPr/>
        </p:nvPicPr>
        <p:blipFill>
          <a:blip r:embed="rId2"/>
          <a:srcRect l="0" r="0" t="0" b="0"/>
          <a:stretch/>
        </p:blipFill>
        <p:spPr>
          <a:xfrm>
            <a:off x="512064" y="5495544"/>
            <a:ext cx="3159252" cy="1536192"/>
          </a:xfrm>
          <a:prstGeom prst="rect">
            <a:avLst/>
          </a:prstGeom>
        </p:spPr>
      </p:pic>
      <p:sp>
        <p:nvSpPr>
          <p:cNvPr id="27" name="Text 23"/>
          <p:cNvSpPr/>
          <p:nvPr/>
        </p:nvSpPr>
        <p:spPr>
          <a:xfrm>
            <a:off x="649224" y="7123176"/>
            <a:ext cx="2884932" cy="219456"/>
          </a:xfrm>
          <a:prstGeom prst="rect">
            <a:avLst/>
          </a:prstGeom>
          <a:noFill/>
          <a:ln/>
        </p:spPr>
        <p:txBody>
          <a:bodyPr wrap="square" lIns="0" tIns="0" rIns="0" bIns="0" rtlCol="0" anchor="ctr"/>
          <a:lstStyle/>
          <a:p>
            <a:pPr indent="0" marL="0">
              <a:buNone/>
            </a:pPr>
            <a:r>
              <a:rPr lang="en-US" sz="1100" b="1" dirty="0">
                <a:solidFill>
                  <a:srgbClr val="424F5C"/>
                </a:solidFill>
                <a:latin typeface="+mj-lt" pitchFamily="34" charset="0"/>
                <a:ea typeface="+mj-lt" pitchFamily="34" charset="-122"/>
                <a:cs typeface="+mj-lt" pitchFamily="34" charset="-120"/>
              </a:rPr>
              <a:t>Marcel Petite</a:t>
            </a:r>
            <a:endParaRPr lang="en-US" sz="1100" dirty="0"/>
          </a:p>
        </p:txBody>
      </p:sp>
      <p:sp>
        <p:nvSpPr>
          <p:cNvPr id="28" name="Text 24"/>
          <p:cNvSpPr/>
          <p:nvPr/>
        </p:nvSpPr>
        <p:spPr>
          <a:xfrm>
            <a:off x="649224" y="7324344"/>
            <a:ext cx="2884932" cy="164592"/>
          </a:xfrm>
          <a:prstGeom prst="rect">
            <a:avLst/>
          </a:prstGeom>
          <a:noFill/>
          <a:ln/>
        </p:spPr>
        <p:txBody>
          <a:bodyPr wrap="square" lIns="0" tIns="0" rIns="0" bIns="0" rtlCol="0" anchor="ctr"/>
          <a:lstStyle/>
          <a:p>
            <a:pPr indent="0" marL="0">
              <a:buNone/>
            </a:pPr>
            <a:r>
              <a:rPr lang="en-US" sz="720" dirty="0">
                <a:solidFill>
                  <a:srgbClr val="6A6360"/>
                </a:solidFill>
                <a:latin typeface="+mn-lt" pitchFamily="34" charset="0"/>
                <a:ea typeface="+mn-lt" pitchFamily="34" charset="-122"/>
                <a:cs typeface="+mn-lt" pitchFamily="34" charset="-120"/>
              </a:rPr>
              <a:t>Reifestufen 1 + 2 · gegründet 1932 · Fort Saint-Antoine</a:t>
            </a:r>
            <a:endParaRPr lang="en-US" sz="720" dirty="0"/>
          </a:p>
        </p:txBody>
      </p:sp>
      <p:sp>
        <p:nvSpPr>
          <p:cNvPr id="29" name="Text 25"/>
          <p:cNvSpPr/>
          <p:nvPr/>
        </p:nvSpPr>
        <p:spPr>
          <a:xfrm>
            <a:off x="649224" y="7507224"/>
            <a:ext cx="2884932" cy="1371600"/>
          </a:xfrm>
          <a:prstGeom prst="rect">
            <a:avLst/>
          </a:prstGeom>
          <a:noFill/>
          <a:ln/>
        </p:spPr>
        <p:txBody>
          <a:bodyPr wrap="square" lIns="0" tIns="0" rIns="0" bIns="0" rtlCol="0" anchor="t"/>
          <a:lstStyle/>
          <a:p>
            <a:pPr indent="0" marL="0">
              <a:lnSpc>
                <a:spcPts val="1050"/>
              </a:lnSpc>
              <a:buNone/>
            </a:pPr>
            <a:r>
              <a:rPr lang="en-US" sz="800" dirty="0">
                <a:solidFill>
                  <a:srgbClr val="5A5246"/>
                </a:solidFill>
                <a:latin typeface="+mn-lt" pitchFamily="34" charset="0"/>
                <a:ea typeface="+mn-lt" pitchFamily="34" charset="-122"/>
                <a:cs typeface="+mn-lt" pitchFamily="34" charset="-120"/>
              </a:rPr>
              <a:t>1932 übernahm Marcel Petite einen kleinen Reifebetrieb im Hochjura.</a:t>
            </a:r>
            <a:pPr indent="0" marL="0">
              <a:lnSpc>
                <a:spcPts val="1050"/>
              </a:lnSpc>
              <a:buNone/>
            </a:pPr>
            <a:r>
              <a:rPr lang="en-US" sz="800" b="1" dirty="0">
                <a:solidFill>
                  <a:srgbClr val="5A5246"/>
                </a:solidFill>
                <a:latin typeface="+mn-lt" pitchFamily="34" charset="0"/>
                <a:ea typeface="+mn-lt" pitchFamily="34" charset="-122"/>
                <a:cs typeface="+mn-lt" pitchFamily="34" charset="-120"/>
              </a:rPr>
              <a:t> Er setzte früh auf eine langsame Reifung bei niedrigen Temperaturen. Dieses „Affinage lent“ prägt das Haus bis heute. Seit 1966 reift das Haus im Fort Saint-Antoine; rund 100.000 Laibe lagern dort. 1970 verfasste der Gründer das erste Pflichtenheft für Bio-Comté.</a:t>
            </a:r>
            <a:pPr indent="0" marL="0">
              <a:lnSpc>
                <a:spcPts val="1050"/>
              </a:lnSpc>
              <a:buNone/>
            </a:pPr>
            <a:r>
              <a:rPr lang="en-US" sz="800" dirty="0">
                <a:solidFill>
                  <a:srgbClr val="5A5246"/>
                </a:solidFill>
                <a:latin typeface="+mn-lt" pitchFamily="34" charset="0"/>
                <a:ea typeface="+mn-lt" pitchFamily="34" charset="-122"/>
                <a:cs typeface="+mn-lt" pitchFamily="34" charset="-120"/>
              </a:rPr>
              <a:t/>
            </a:r>
            <a:pPr indent="0" marL="0">
              <a:lnSpc>
                <a:spcPts val="1050"/>
              </a:lnSpc>
              <a:buNone/>
            </a:pPr>
            <a:r>
              <a:rPr lang="en-US" sz="800" b="1" dirty="0">
                <a:solidFill>
                  <a:srgbClr val="5A5246"/>
                </a:solidFill>
                <a:latin typeface="+mn-lt" pitchFamily="34" charset="0"/>
                <a:ea typeface="+mn-lt" pitchFamily="34" charset="-122"/>
                <a:cs typeface="+mn-lt" pitchFamily="34" charset="-120"/>
              </a:rPr>
              <a:t/>
            </a:r>
            <a:endParaRPr lang="en-US" sz="800" dirty="0"/>
          </a:p>
        </p:txBody>
      </p:sp>
      <p:sp>
        <p:nvSpPr>
          <p:cNvPr id="30" name="Text 26"/>
          <p:cNvSpPr/>
          <p:nvPr/>
        </p:nvSpPr>
        <p:spPr>
          <a:xfrm>
            <a:off x="649224" y="8915400"/>
            <a:ext cx="2884932" cy="146304"/>
          </a:xfrm>
          <a:prstGeom prst="rect">
            <a:avLst/>
          </a:prstGeom>
          <a:noFill/>
          <a:ln/>
        </p:spPr>
        <p:txBody>
          <a:bodyPr wrap="square" lIns="0" tIns="0" rIns="0" bIns="0" rtlCol="0" anchor="ctr"/>
          <a:lstStyle/>
          <a:p>
            <a:pPr indent="0" marL="0">
              <a:buNone/>
            </a:pPr>
            <a:r>
              <a:rPr lang="en-US" sz="640" dirty="0">
                <a:solidFill>
                  <a:srgbClr val="6A6360"/>
                </a:solidFill>
                <a:latin typeface="+mn-lt" pitchFamily="34" charset="0"/>
                <a:ea typeface="+mn-lt" pitchFamily="34" charset="-122"/>
                <a:cs typeface="+mn-lt" pitchFamily="34" charset="-120"/>
              </a:rPr>
              <a:t>Bild: Marcel Petite Comté / Fort Saint-Antoine</a:t>
            </a:r>
            <a:endParaRPr lang="en-US" sz="640" dirty="0"/>
          </a:p>
        </p:txBody>
      </p:sp>
      <p:sp>
        <p:nvSpPr>
          <p:cNvPr id="31" name="Shape 27"/>
          <p:cNvSpPr/>
          <p:nvPr/>
        </p:nvSpPr>
        <p:spPr>
          <a:xfrm>
            <a:off x="3881628" y="5486400"/>
            <a:ext cx="3177540" cy="3685032"/>
          </a:xfrm>
          <a:prstGeom prst="roundRect">
            <a:avLst>
              <a:gd name="adj" fmla="val 1439"/>
            </a:avLst>
          </a:prstGeom>
          <a:solidFill>
            <a:srgbClr val="FCFAF5"/>
          </a:solidFill>
          <a:ln w="9525">
            <a:solidFill>
              <a:srgbClr val="EBE2CD"/>
            </a:solidFill>
            <a:prstDash val="solid"/>
          </a:ln>
        </p:spPr>
        <p:txBody>
          <a:bodyPr/>
          <a:p/>
        </p:txBody>
      </p:sp>
      <p:pic>
        <p:nvPicPr>
          <p:cNvPr id="32" name="Image 2" descr="preencoded.png">    </p:cNvPr>
          <p:cNvPicPr>
            <a:picLocks noChangeAspect="1"/>
          </p:cNvPicPr>
          <p:nvPr/>
        </p:nvPicPr>
        <p:blipFill>
          <a:blip r:embed="rId3"/>
          <a:srcRect l="0" r="0" t="0" b="0"/>
          <a:stretch/>
        </p:blipFill>
        <p:spPr>
          <a:xfrm>
            <a:off x="3890772" y="5495544"/>
            <a:ext cx="3159252" cy="1536192"/>
          </a:xfrm>
          <a:prstGeom prst="rect">
            <a:avLst/>
          </a:prstGeom>
        </p:spPr>
      </p:pic>
      <p:sp>
        <p:nvSpPr>
          <p:cNvPr id="33" name="Text 28"/>
          <p:cNvSpPr/>
          <p:nvPr/>
        </p:nvSpPr>
        <p:spPr>
          <a:xfrm>
            <a:off x="4027932" y="7123176"/>
            <a:ext cx="2884932" cy="219456"/>
          </a:xfrm>
          <a:prstGeom prst="rect">
            <a:avLst/>
          </a:prstGeom>
          <a:noFill/>
          <a:ln/>
        </p:spPr>
        <p:txBody>
          <a:bodyPr wrap="square" lIns="0" tIns="0" rIns="0" bIns="0" rtlCol="0" anchor="ctr"/>
          <a:lstStyle/>
          <a:p>
            <a:pPr indent="0" marL="0">
              <a:buNone/>
            </a:pPr>
            <a:r>
              <a:rPr lang="en-US" sz="1100" b="1" dirty="0">
                <a:solidFill>
                  <a:srgbClr val="424F5C"/>
                </a:solidFill>
                <a:latin typeface="+mj-lt" pitchFamily="34" charset="0"/>
                <a:ea typeface="+mj-lt" pitchFamily="34" charset="-122"/>
                <a:cs typeface="+mj-lt" pitchFamily="34" charset="-120"/>
              </a:rPr>
              <a:t>Fromageries Arnaud · Juraflore</a:t>
            </a:r>
            <a:endParaRPr lang="en-US" sz="1100" dirty="0"/>
          </a:p>
        </p:txBody>
      </p:sp>
      <p:sp>
        <p:nvSpPr>
          <p:cNvPr id="34" name="Text 29"/>
          <p:cNvSpPr/>
          <p:nvPr/>
        </p:nvSpPr>
        <p:spPr>
          <a:xfrm>
            <a:off x="4027932" y="7324344"/>
            <a:ext cx="2884932" cy="164592"/>
          </a:xfrm>
          <a:prstGeom prst="rect">
            <a:avLst/>
          </a:prstGeom>
          <a:noFill/>
          <a:ln/>
        </p:spPr>
        <p:txBody>
          <a:bodyPr wrap="square" lIns="0" tIns="0" rIns="0" bIns="0" rtlCol="0" anchor="ctr"/>
          <a:lstStyle/>
          <a:p>
            <a:pPr indent="0" marL="0">
              <a:buNone/>
            </a:pPr>
            <a:r>
              <a:rPr lang="en-US" sz="720" dirty="0">
                <a:solidFill>
                  <a:srgbClr val="6A6360"/>
                </a:solidFill>
                <a:latin typeface="+mn-lt" pitchFamily="34" charset="0"/>
                <a:ea typeface="+mn-lt" pitchFamily="34" charset="-122"/>
                <a:cs typeface="+mn-lt" pitchFamily="34" charset="-120"/>
              </a:rPr>
              <a:t>Reifestufen 3 + 4 · gegründet 1907 · Fort des Rousses</a:t>
            </a:r>
            <a:endParaRPr lang="en-US" sz="720" dirty="0"/>
          </a:p>
        </p:txBody>
      </p:sp>
      <p:sp>
        <p:nvSpPr>
          <p:cNvPr id="35" name="Text 30"/>
          <p:cNvSpPr/>
          <p:nvPr/>
        </p:nvSpPr>
        <p:spPr>
          <a:xfrm>
            <a:off x="4027932" y="7507224"/>
            <a:ext cx="2884932" cy="1371600"/>
          </a:xfrm>
          <a:prstGeom prst="rect">
            <a:avLst/>
          </a:prstGeom>
          <a:noFill/>
          <a:ln/>
        </p:spPr>
        <p:txBody>
          <a:bodyPr wrap="square" lIns="0" tIns="0" rIns="0" bIns="0" rtlCol="0" anchor="t"/>
          <a:lstStyle/>
          <a:p>
            <a:pPr indent="0" marL="0">
              <a:lnSpc>
                <a:spcPts val="1050"/>
              </a:lnSpc>
              <a:buNone/>
            </a:pPr>
            <a:r>
              <a:rPr lang="en-US" sz="800" dirty="0">
                <a:solidFill>
                  <a:srgbClr val="5A5246"/>
                </a:solidFill>
                <a:latin typeface="+mn-lt" pitchFamily="34" charset="0"/>
                <a:ea typeface="+mn-lt" pitchFamily="34" charset="-122"/>
                <a:cs typeface="+mn-lt" pitchFamily="34" charset="-120"/>
              </a:rPr>
              <a:t>Seit 1907 veredelt die Familie Arnaud Comté im Hochjura, heute in dritter Generation. Gereift wird im </a:t>
            </a:r>
            <a:pPr indent="0" marL="0">
              <a:lnSpc>
                <a:spcPts val="1050"/>
              </a:lnSpc>
              <a:buNone/>
            </a:pPr>
            <a:r>
              <a:rPr lang="en-US" sz="800" b="1" dirty="0">
                <a:solidFill>
                  <a:srgbClr val="5A5246"/>
                </a:solidFill>
                <a:latin typeface="+mn-lt" pitchFamily="34" charset="0"/>
                <a:ea typeface="+mn-lt" pitchFamily="34" charset="-122"/>
                <a:cs typeface="+mn-lt" pitchFamily="34" charset="-120"/>
              </a:rPr>
              <a:t>Fort des Rousses</a:t>
            </a:r>
            <a:pPr indent="0" marL="0">
              <a:lnSpc>
                <a:spcPts val="1050"/>
              </a:lnSpc>
              <a:buNone/>
            </a:pPr>
            <a:r>
              <a:rPr lang="en-US" sz="800" dirty="0">
                <a:solidFill>
                  <a:srgbClr val="5A5246"/>
                </a:solidFill>
                <a:latin typeface="+mn-lt" pitchFamily="34" charset="0"/>
                <a:ea typeface="+mn-lt" pitchFamily="34" charset="-122"/>
                <a:cs typeface="+mn-lt" pitchFamily="34" charset="-120"/>
              </a:rPr>
              <a:t>: nach dem Mont-Valérien die zweitgrößte Festung Frankreichs, 21 Hektar Gewölbe auf 1.150 Metern. </a:t>
            </a:r>
            <a:pPr indent="0" marL="0">
              <a:lnSpc>
                <a:spcPts val="1050"/>
              </a:lnSpc>
              <a:buNone/>
            </a:pPr>
            <a:r>
              <a:rPr lang="en-US" sz="800" b="1" dirty="0">
                <a:solidFill>
                  <a:srgbClr val="5A5246"/>
                </a:solidFill>
                <a:latin typeface="+mn-lt" pitchFamily="34" charset="0"/>
                <a:ea typeface="+mn-lt" pitchFamily="34" charset="-122"/>
                <a:cs typeface="+mn-lt" pitchFamily="34" charset="-120"/>
              </a:rPr>
              <a:t>2022 kürte der Concours International de Lyon einen Juraflore-Comté von hier zum besten Käse der Welt.</a:t>
            </a:r>
            <a:endParaRPr lang="en-US" sz="800" dirty="0"/>
          </a:p>
        </p:txBody>
      </p:sp>
      <p:sp>
        <p:nvSpPr>
          <p:cNvPr id="36" name="Text 31"/>
          <p:cNvSpPr/>
          <p:nvPr/>
        </p:nvSpPr>
        <p:spPr>
          <a:xfrm>
            <a:off x="4027932" y="8915400"/>
            <a:ext cx="2884932" cy="146304"/>
          </a:xfrm>
          <a:prstGeom prst="rect">
            <a:avLst/>
          </a:prstGeom>
          <a:noFill/>
          <a:ln/>
        </p:spPr>
        <p:txBody>
          <a:bodyPr wrap="square" lIns="0" tIns="0" rIns="0" bIns="0" rtlCol="0" anchor="ctr"/>
          <a:lstStyle/>
          <a:p>
            <a:pPr indent="0" marL="0">
              <a:buNone/>
            </a:pPr>
            <a:r>
              <a:rPr lang="en-US" sz="640" dirty="0">
                <a:solidFill>
                  <a:srgbClr val="6A6360"/>
                </a:solidFill>
                <a:latin typeface="+mn-lt" pitchFamily="34" charset="0"/>
                <a:ea typeface="+mn-lt" pitchFamily="34" charset="-122"/>
                <a:cs typeface="+mn-lt" pitchFamily="34" charset="-120"/>
              </a:rPr>
              <a:t>Bild: Fromageries Arnaud / Fort des Rousses © Jean-Marc Baudet</a:t>
            </a:r>
            <a:endParaRPr lang="en-US" sz="640" dirty="0"/>
          </a:p>
        </p:txBody>
      </p:sp>
      <p:sp>
        <p:nvSpPr>
          <p:cNvPr id="37" name="Shape 32"/>
          <p:cNvSpPr/>
          <p:nvPr/>
        </p:nvSpPr>
        <p:spPr>
          <a:xfrm>
            <a:off x="502920" y="9564624"/>
            <a:ext cx="6556248" cy="0"/>
          </a:xfrm>
          <a:prstGeom prst="line">
            <a:avLst/>
          </a:prstGeom>
          <a:noFill/>
          <a:ln w="9525">
            <a:solidFill>
              <a:srgbClr val="EBE2CD"/>
            </a:solidFill>
            <a:prstDash val="solid"/>
          </a:ln>
        </p:spPr>
        <p:txBody>
          <a:bodyPr/>
          <a:p/>
        </p:txBody>
      </p:sp>
      <p:sp>
        <p:nvSpPr>
          <p:cNvPr id="38" name="Text 33"/>
          <p:cNvSpPr/>
          <p:nvPr/>
        </p:nvSpPr>
        <p:spPr>
          <a:xfrm>
            <a:off x="502920" y="9637776"/>
            <a:ext cx="6556248" cy="731520"/>
          </a:xfrm>
          <a:prstGeom prst="rect">
            <a:avLst/>
          </a:prstGeom>
          <a:noFill/>
          <a:ln/>
        </p:spPr>
        <p:txBody>
          <a:bodyPr wrap="square" lIns="0" tIns="0" rIns="0" bIns="0" rtlCol="0" anchor="t"/>
          <a:lstStyle/>
          <a:p>
            <a:pPr indent="0" marL="0">
              <a:lnSpc>
                <a:spcPts val="800"/>
              </a:lnSpc>
              <a:buNone/>
            </a:pPr>
            <a:r>
              <a:rPr lang="en-US" sz="640" b="1" dirty="0">
                <a:solidFill>
                  <a:srgbClr val="6A6360"/>
                </a:solidFill>
                <a:latin typeface="+mn-lt" pitchFamily="34" charset="0"/>
                <a:ea typeface="+mn-lt" pitchFamily="34" charset="-122"/>
                <a:cs typeface="+mn-lt" pitchFamily="34" charset="-120"/>
              </a:rPr>
              <a:t>Comté AOP — französischer Hartkäse, mit Rohmilch hergestellt, mind. 45 % Fett i. Tr. · Zutaten: MILCH*, Salz, Lab, Kulturen. *aus ökologischem Landbau · Allergen: Milch · von Natur aus laktosefrei (&lt; 0,1 g/100 g) · traditionell mit Kälberlab hergestellt (nicht vegetarisch) · Naturrinde, nicht zum Verzehr empfohlen · gekühlt lagern bei max. +7 °C · FR-BIO-01 (ECOCERT), EU-Bio-Logo · Für Schwangere, kleine Kinder und immungeschwächte Menschen gelten bei Rohmilchkäse besondere Vorsichtsempfehlungen · Großhandel: Gerald Bartke GmbH, Hengdorfer Str. 12, 91189 Rohr-Regelsbach · Ihre Kiste: [Name &amp; Anschrift] · Mehr zur Aktion: [Ihre Website / Shop-Link]</a:t>
            </a:r>
            <a:pPr indent="0" marL="0">
              <a:lnSpc>
                <a:spcPts val="800"/>
              </a:lnSpc>
              <a:buNone/>
            </a:pPr>
            <a:r>
              <a:rPr lang="en-US" sz="640" dirty="0">
                <a:solidFill>
                  <a:srgbClr val="6A6360"/>
                </a:solidFill>
                <a:latin typeface="+mn-lt" pitchFamily="34" charset="0"/>
                <a:ea typeface="+mn-lt" pitchFamily="34" charset="-122"/>
                <a:cs typeface="+mn-lt" pitchFamily="34" charset="-120"/>
              </a:rPr>
              <a:t/>
            </a:r>
            <a:pPr indent="0" marL="0">
              <a:lnSpc>
                <a:spcPts val="800"/>
              </a:lnSpc>
              <a:buNone/>
            </a:pPr>
            <a:r>
              <a:rPr lang="en-US" sz="640" dirty="0">
                <a:solidFill>
                  <a:srgbClr val="9A5C00"/>
                </a:solidFill>
                <a:latin typeface="+mn-lt" pitchFamily="34" charset="0"/>
                <a:ea typeface="+mn-lt" pitchFamily="34" charset="-122"/>
                <a:cs typeface="+mn-lt" pitchFamily="34" charset="-120"/>
              </a:rPr>
              <a:t/>
            </a:r>
            <a:pPr indent="0" marL="0">
              <a:lnSpc>
                <a:spcPts val="800"/>
              </a:lnSpc>
              <a:buNone/>
            </a:pPr>
            <a:r>
              <a:rPr lang="en-US" sz="640" dirty="0">
                <a:solidFill>
                  <a:srgbClr val="6A6360"/>
                </a:solidFill>
                <a:latin typeface="+mn-lt" pitchFamily="34" charset="0"/>
                <a:ea typeface="+mn-lt" pitchFamily="34" charset="-122"/>
                <a:cs typeface="+mn-lt" pitchFamily="34" charset="-120"/>
              </a:rPr>
              <a:t/>
            </a:r>
            <a:pPr indent="0" marL="0">
              <a:lnSpc>
                <a:spcPts val="800"/>
              </a:lnSpc>
              <a:buNone/>
            </a:pPr>
            <a:r>
              <a:rPr lang="en-US" sz="640" dirty="0">
                <a:solidFill>
                  <a:srgbClr val="9A5C00"/>
                </a:solidFill>
                <a:latin typeface="+mn-lt" pitchFamily="34" charset="0"/>
                <a:ea typeface="+mn-lt" pitchFamily="34" charset="-122"/>
                <a:cs typeface="+mn-lt" pitchFamily="34" charset="-120"/>
              </a:rPr>
              <a:t/>
            </a:r>
            <a:endParaRPr lang="en-US" sz="640" dirty="0"/>
          </a:p>
        </p:txBody>
      </p:sp>
    </p:spTree>
  </p:cSld>
  <p:clrMapOvr>
    <a:masterClrMapping/>
  </p:clrMapOvr>
</p:sld>
</file>

<file path=ppt/theme/theme1.xml><?xml version="1.0" encoding="utf-8"?>
<a:theme xmlns:a="http://schemas.openxmlformats.org/drawingml/2006/main" name="Office Theme">
  <a:themeElements>
    <a:clrScheme name="Office">
      <a:dk1>
        <a:srgbClr val="424F5C"/>
      </a:dk1>
      <a:lt1>
        <a:srgbClr val="F7F3EB"/>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Bitter"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Source Sans 3"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Slide 1</vt:lpstr>
      <vt:lpstr>Slide 2</vt:lpstr>
      <vt:lpstr>Slide 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Comté im Wandel der Zeit — Endkundenmaterial (Vorlage)</dc:title>
  <dc:subject>PptxGenJS Presentation</dc:subject>
  <dc:creator>Gerald Bartke direkt</dc:creator>
  <cp:lastModifiedBy>Gerald Bartke direkt</cp:lastModifiedBy>
  <cp:revision>1</cp:revision>
  <dcterms:created xsi:type="dcterms:W3CDTF">2026-07-28T07:56:22Z</dcterms:created>
  <dcterms:modified xsi:type="dcterms:W3CDTF">2026-07-28T07:56:22Z</dcterms:modified>
</cp:coreProperties>
</file>